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58" r:id="rId6"/>
    <p:sldMasterId id="2147483823" r:id="rId7"/>
  </p:sldMasterIdLst>
  <p:notesMasterIdLst>
    <p:notesMasterId r:id="rId41"/>
  </p:notesMasterIdLst>
  <p:handoutMasterIdLst>
    <p:handoutMasterId r:id="rId42"/>
  </p:handoutMasterIdLst>
  <p:sldIdLst>
    <p:sldId id="256" r:id="rId8"/>
    <p:sldId id="370" r:id="rId9"/>
    <p:sldId id="389" r:id="rId10"/>
    <p:sldId id="367" r:id="rId11"/>
    <p:sldId id="408" r:id="rId12"/>
    <p:sldId id="366" r:id="rId13"/>
    <p:sldId id="409" r:id="rId14"/>
    <p:sldId id="416" r:id="rId15"/>
    <p:sldId id="410" r:id="rId16"/>
    <p:sldId id="390" r:id="rId17"/>
    <p:sldId id="398" r:id="rId18"/>
    <p:sldId id="421" r:id="rId19"/>
    <p:sldId id="420" r:id="rId20"/>
    <p:sldId id="374" r:id="rId21"/>
    <p:sldId id="386" r:id="rId22"/>
    <p:sldId id="376" r:id="rId23"/>
    <p:sldId id="401" r:id="rId24"/>
    <p:sldId id="387" r:id="rId25"/>
    <p:sldId id="412" r:id="rId26"/>
    <p:sldId id="418" r:id="rId27"/>
    <p:sldId id="426" r:id="rId28"/>
    <p:sldId id="411" r:id="rId29"/>
    <p:sldId id="424" r:id="rId30"/>
    <p:sldId id="425" r:id="rId31"/>
    <p:sldId id="384" r:id="rId32"/>
    <p:sldId id="404" r:id="rId33"/>
    <p:sldId id="422" r:id="rId34"/>
    <p:sldId id="423" r:id="rId35"/>
    <p:sldId id="377" r:id="rId36"/>
    <p:sldId id="427" r:id="rId37"/>
    <p:sldId id="428" r:id="rId38"/>
    <p:sldId id="388" r:id="rId39"/>
    <p:sldId id="429" r:id="rId40"/>
  </p:sldIdLst>
  <p:sldSz cx="9144000" cy="6858000" type="screen4x3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rlie Gale" initials="CG" lastIdx="1" clrIdx="0"/>
  <p:cmAuthor id="1" name="Charles Gale" initials="C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500"/>
    <a:srgbClr val="FFCC00"/>
    <a:srgbClr val="006595"/>
    <a:srgbClr val="5C6F7A"/>
    <a:srgbClr val="F37421"/>
    <a:srgbClr val="CC0000"/>
    <a:srgbClr val="CC0066"/>
    <a:srgbClr val="AFBD21"/>
    <a:srgbClr val="F898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2212" autoAdjust="0"/>
  </p:normalViewPr>
  <p:slideViewPr>
    <p:cSldViewPr snapToGrid="0" snapToObjects="1">
      <p:cViewPr>
        <p:scale>
          <a:sx n="100" d="100"/>
          <a:sy n="100" d="100"/>
        </p:scale>
        <p:origin x="-67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-3594" y="-9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ATA_CLUSTER1_PROJECTS_SERVER\PROJECTS\GROUPS\GEC\EPDC\1a.%20EPDC%202013\Projections\Projections%20update%20brief\projected%20and%20actual%20values%20comparison%20100813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ahan\Documents\Ania's%20Stuff\Ania%20FHI%20360\CIES\results%20of%20finance%20scenarios%204%20Mozambiqu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ahan\Documents\Ania's%20Stuff\Ania%20FHI%20360\CIES\results%20of%20finance%20scenarios%204%20Mozambiqu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ATA_CLUSTER1_PROJECTS_SERVER\PROJECTS\GROUPS\GEC\EPDC\1a.%20EPDC%202013\Projections\Projections%20update%20brief\projected%20and%20actual%20values%20comparison%2010081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ATA_CLUSTER1_PROJECTS_SERVER\PROJECTS\GROUPS\GEC\EPDC\1a.%20EPDC%202013\Learning%20pyramids\121713\survival%20completion%20graph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ahan\Documents\Ania's%20Stuff\Ania%20FHI%20360\CIES\results%20of%20finance%20scenarios%204%20Mozambiqu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ahan\Documents\Ania's%20Stuff\Ania%20FHI%20360\CIES\results%20of%20finance%20scenarios%204%20Mozambiqu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ahan\Documents\Ania's%20Stuff\Ania%20FHI%20360\CIES\results%20of%20finance%20scenarios%204%20Mozambiqu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ahan\Documents\Ania's%20Stuff\Ania%20FHI%20360\CIES\results%20of%20finance%20scenarios%204%20Mozambiqu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ahan\Documents\Ania's%20Stuff\Ania%20FHI%20360\CIES\results%20of%20finance%20scenarios%204%20Mozambiqu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ahan\Documents\Ania's%20Stuff\Ania%20FHI%20360\CIES\results%20of%20finance%20scenarios%204%20Mozambiqu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84911736407012"/>
          <c:y val="0.23493106682964268"/>
          <c:w val="0.80048527267424907"/>
          <c:h val="0.60576771653543304"/>
        </c:manualLayout>
      </c:layout>
      <c:lineChart>
        <c:grouping val="standard"/>
        <c:varyColors val="0"/>
        <c:ser>
          <c:idx val="2"/>
          <c:order val="0"/>
          <c:tx>
            <c:strRef>
              <c:f>'graph 3'!$N$17</c:f>
              <c:strCache>
                <c:ptCount val="1"/>
                <c:pt idx="0">
                  <c:v>Low Income Countries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'graph 3'!$K$18:$K$26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'graph 3'!$N$18:$N$26</c:f>
              <c:numCache>
                <c:formatCode>General</c:formatCode>
                <c:ptCount val="9"/>
                <c:pt idx="0">
                  <c:v>72.984737621416201</c:v>
                </c:pt>
                <c:pt idx="1">
                  <c:v>76.710711922238559</c:v>
                </c:pt>
                <c:pt idx="2">
                  <c:v>78.758777776975322</c:v>
                </c:pt>
                <c:pt idx="3">
                  <c:v>81.487768268985477</c:v>
                </c:pt>
                <c:pt idx="4">
                  <c:v>84.103305429582349</c:v>
                </c:pt>
                <c:pt idx="5">
                  <c:v>85.90667501241677</c:v>
                </c:pt>
                <c:pt idx="6">
                  <c:v>87.009057735586623</c:v>
                </c:pt>
                <c:pt idx="7">
                  <c:v>87.787912619319314</c:v>
                </c:pt>
                <c:pt idx="8">
                  <c:v>88.218794931159721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'graph 3'!$O$17</c:f>
              <c:strCache>
                <c:ptCount val="1"/>
                <c:pt idx="0">
                  <c:v>Mozambique</c:v>
                </c:pt>
              </c:strCache>
            </c:strRef>
          </c:tx>
          <c:spPr>
            <a:ln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'graph 3'!$K$18:$K$26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'graph 3'!$O$18:$O$26</c:f>
              <c:numCache>
                <c:formatCode>General</c:formatCode>
                <c:ptCount val="9"/>
                <c:pt idx="0">
                  <c:v>53.180667250577272</c:v>
                </c:pt>
                <c:pt idx="1">
                  <c:v>52.258378395512899</c:v>
                </c:pt>
                <c:pt idx="2">
                  <c:v>52.656504190636568</c:v>
                </c:pt>
                <c:pt idx="3">
                  <c:v>55.047010794022626</c:v>
                </c:pt>
                <c:pt idx="4">
                  <c:v>58.45228013394545</c:v>
                </c:pt>
                <c:pt idx="5">
                  <c:v>61.042700603255938</c:v>
                </c:pt>
                <c:pt idx="6">
                  <c:v>64.427137797065285</c:v>
                </c:pt>
                <c:pt idx="7">
                  <c:v>66.259266900554124</c:v>
                </c:pt>
                <c:pt idx="8">
                  <c:v>67.383039011222323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766592"/>
        <c:axId val="78365824"/>
      </c:lineChart>
      <c:catAx>
        <c:axId val="76766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8365824"/>
        <c:crosses val="autoZero"/>
        <c:auto val="1"/>
        <c:lblAlgn val="ctr"/>
        <c:lblOffset val="100"/>
        <c:noMultiLvlLbl val="0"/>
      </c:catAx>
      <c:valAx>
        <c:axId val="7836582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wordArtVert"/>
              <a:lstStyle/>
              <a:p>
                <a:pPr>
                  <a:defRPr sz="1400"/>
                </a:pPr>
                <a:r>
                  <a:rPr lang="en-US" sz="1400"/>
                  <a:t>%</a:t>
                </a:r>
              </a:p>
            </c:rich>
          </c:tx>
          <c:layout>
            <c:manualLayout>
              <c:xMode val="edge"/>
              <c:yMode val="edge"/>
              <c:x val="9.9750935388395606E-3"/>
              <c:y val="0.4522353126911767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6766592"/>
        <c:crosses val="autoZero"/>
        <c:crossBetween val="between"/>
        <c:majorUnit val="2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5681093054857503"/>
          <c:y val="1.1135450173991404E-3"/>
          <c:w val="0.70056564625182449"/>
          <c:h val="0.2231767713599501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Finance Gap in Primary Education in</a:t>
            </a:r>
            <a:r>
              <a:rPr lang="en-US" sz="2000" baseline="0"/>
              <a:t> Mozambique</a:t>
            </a:r>
            <a:endParaRPr lang="en-US" sz="2000"/>
          </a:p>
        </c:rich>
      </c:tx>
      <c:layout>
        <c:manualLayout>
          <c:xMode val="edge"/>
          <c:yMode val="edge"/>
          <c:x val="0.12687079196622161"/>
          <c:y val="2.444735541512521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640134657080909"/>
          <c:y val="0.44980024663279067"/>
          <c:w val="0.74572506561679797"/>
          <c:h val="0.48340643577070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'5 scenarios 5 countries primary'!$C$21</c:f>
              <c:strCache>
                <c:ptCount val="1"/>
                <c:pt idx="0">
                  <c:v>Basic</c:v>
                </c:pt>
              </c:strCache>
            </c:strRef>
          </c:tx>
          <c:invertIfNegative val="0"/>
          <c:dLbls>
            <c:numFmt formatCode="#,##0" sourceLinked="0"/>
            <c:txPr>
              <a:bodyPr rot="-5400000" vert="horz"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'5 scenarios 5 countries primary'!$G$3</c:f>
              <c:numCache>
                <c:formatCode>General</c:formatCode>
                <c:ptCount val="1"/>
                <c:pt idx="0">
                  <c:v>29.336462873993469</c:v>
                </c:pt>
              </c:numCache>
            </c:numRef>
          </c:val>
        </c:ser>
        <c:ser>
          <c:idx val="2"/>
          <c:order val="1"/>
          <c:tx>
            <c:strRef>
              <c:f>'5 scenarios 5 countries primary'!$C$23</c:f>
              <c:strCache>
                <c:ptCount val="1"/>
                <c:pt idx="0">
                  <c:v>Basic with Cost Premium</c:v>
                </c:pt>
              </c:strCache>
            </c:strRef>
          </c:tx>
          <c:invertIfNegative val="0"/>
          <c:dLbls>
            <c:numFmt formatCode="#,##0" sourceLinked="0"/>
            <c:txPr>
              <a:bodyPr rot="-5400000" vert="horz"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'5 scenarios 5 countries primary'!$G$5</c:f>
              <c:numCache>
                <c:formatCode>General</c:formatCode>
                <c:ptCount val="1"/>
                <c:pt idx="0">
                  <c:v>17.755233925961079</c:v>
                </c:pt>
              </c:numCache>
            </c:numRef>
          </c:val>
        </c:ser>
        <c:ser>
          <c:idx val="1"/>
          <c:order val="2"/>
          <c:tx>
            <c:strRef>
              <c:f>'5 scenarios 5 countries primary'!$C$22</c:f>
              <c:strCache>
                <c:ptCount val="1"/>
                <c:pt idx="0">
                  <c:v>Accelerated Progress I with Cost Premium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numFmt formatCode="#,##0" sourceLinked="0"/>
            <c:txPr>
              <a:bodyPr rot="-5400000" vert="horz"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'5 scenarios 5 countries primary'!$G$4</c:f>
              <c:numCache>
                <c:formatCode>General</c:formatCode>
                <c:ptCount val="1"/>
                <c:pt idx="0">
                  <c:v>-1064.8296816627724</c:v>
                </c:pt>
              </c:numCache>
            </c:numRef>
          </c:val>
        </c:ser>
        <c:ser>
          <c:idx val="4"/>
          <c:order val="3"/>
          <c:tx>
            <c:strRef>
              <c:f>'5 scenarios 5 countries primary'!$C$25</c:f>
              <c:strCache>
                <c:ptCount val="1"/>
                <c:pt idx="0">
                  <c:v>Accelerated Progress II with Cost Premium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numFmt formatCode="#,##0" sourceLinked="0"/>
            <c:txPr>
              <a:bodyPr rot="-5400000" vert="horz"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'5 scenarios 5 countries primary'!$G$15</c:f>
              <c:numCache>
                <c:formatCode>General</c:formatCode>
                <c:ptCount val="1"/>
                <c:pt idx="0">
                  <c:v>-952.92259675678145</c:v>
                </c:pt>
              </c:numCache>
            </c:numRef>
          </c:val>
        </c:ser>
        <c:ser>
          <c:idx val="3"/>
          <c:order val="4"/>
          <c:tx>
            <c:strRef>
              <c:f>'5 scenarios 5 countries primary'!$C$24</c:f>
              <c:strCache>
                <c:ptCount val="1"/>
                <c:pt idx="0">
                  <c:v>Learning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txPr>
              <a:bodyPr rot="-5400000" vert="horz"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'5 scenarios 5 countries primary'!$G$24</c:f>
              <c:numCache>
                <c:formatCode>General</c:formatCode>
                <c:ptCount val="1"/>
                <c:pt idx="0">
                  <c:v>-2709.1819660456649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0"/>
        <c:axId val="88196992"/>
        <c:axId val="88198528"/>
      </c:barChart>
      <c:catAx>
        <c:axId val="88196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88198528"/>
        <c:crosses val="autoZero"/>
        <c:auto val="1"/>
        <c:lblAlgn val="ctr"/>
        <c:lblOffset val="100"/>
        <c:noMultiLvlLbl val="0"/>
      </c:catAx>
      <c:valAx>
        <c:axId val="88198528"/>
        <c:scaling>
          <c:orientation val="minMax"/>
          <c:max val="1000"/>
          <c:min val="-300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MLN CURRENT US DOLLARS</a:t>
                </a:r>
              </a:p>
            </c:rich>
          </c:tx>
          <c:layout>
            <c:manualLayout>
              <c:xMode val="edge"/>
              <c:yMode val="edge"/>
              <c:x val="1.650519228574689E-2"/>
              <c:y val="0.4478452259281118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8196992"/>
        <c:crosses val="autoZero"/>
        <c:crossBetween val="between"/>
      </c:valAx>
    </c:plotArea>
    <c:legend>
      <c:legendPos val="t"/>
      <c:legendEntry>
        <c:idx val="4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5.3250456464681045E-2"/>
          <c:y val="0.13690346293550601"/>
          <c:w val="0.89115554756006998"/>
          <c:h val="0.2728679082179166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Finance Gap in Primary Education in</a:t>
            </a:r>
            <a:r>
              <a:rPr lang="en-US" sz="2000" baseline="0"/>
              <a:t> Mozambique</a:t>
            </a:r>
            <a:endParaRPr lang="en-US" sz="2000"/>
          </a:p>
        </c:rich>
      </c:tx>
      <c:layout>
        <c:manualLayout>
          <c:xMode val="edge"/>
          <c:yMode val="edge"/>
          <c:x val="0.12687079196622161"/>
          <c:y val="2.444735541512521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640134657080909"/>
          <c:y val="0.44980024663279067"/>
          <c:w val="0.74572506561679797"/>
          <c:h val="0.48340643577070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'5 scenarios 5 countries primary'!$C$21</c:f>
              <c:strCache>
                <c:ptCount val="1"/>
                <c:pt idx="0">
                  <c:v>Basic</c:v>
                </c:pt>
              </c:strCache>
            </c:strRef>
          </c:tx>
          <c:invertIfNegative val="0"/>
          <c:dLbls>
            <c:numFmt formatCode="#,##0" sourceLinked="0"/>
            <c:txPr>
              <a:bodyPr rot="-5400000" vert="horz"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'5 scenarios 5 countries primary'!$G$3</c:f>
              <c:numCache>
                <c:formatCode>General</c:formatCode>
                <c:ptCount val="1"/>
                <c:pt idx="0">
                  <c:v>29.336462873993469</c:v>
                </c:pt>
              </c:numCache>
            </c:numRef>
          </c:val>
        </c:ser>
        <c:ser>
          <c:idx val="2"/>
          <c:order val="1"/>
          <c:tx>
            <c:strRef>
              <c:f>'5 scenarios 5 countries primary'!$C$23</c:f>
              <c:strCache>
                <c:ptCount val="1"/>
                <c:pt idx="0">
                  <c:v>Basic with Cost Premium</c:v>
                </c:pt>
              </c:strCache>
            </c:strRef>
          </c:tx>
          <c:invertIfNegative val="0"/>
          <c:dLbls>
            <c:numFmt formatCode="#,##0" sourceLinked="0"/>
            <c:txPr>
              <a:bodyPr rot="-5400000" vert="horz"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'5 scenarios 5 countries primary'!$G$5</c:f>
              <c:numCache>
                <c:formatCode>General</c:formatCode>
                <c:ptCount val="1"/>
                <c:pt idx="0">
                  <c:v>17.755233925961079</c:v>
                </c:pt>
              </c:numCache>
            </c:numRef>
          </c:val>
        </c:ser>
        <c:ser>
          <c:idx val="1"/>
          <c:order val="2"/>
          <c:tx>
            <c:strRef>
              <c:f>'5 scenarios 5 countries primary'!$C$22</c:f>
              <c:strCache>
                <c:ptCount val="1"/>
                <c:pt idx="0">
                  <c:v>Accelerated Progress I with Cost Premium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numFmt formatCode="#,##0" sourceLinked="0"/>
            <c:txPr>
              <a:bodyPr rot="-5400000" vert="horz"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'5 scenarios 5 countries primary'!$G$4</c:f>
              <c:numCache>
                <c:formatCode>General</c:formatCode>
                <c:ptCount val="1"/>
                <c:pt idx="0">
                  <c:v>-1064.8296816627724</c:v>
                </c:pt>
              </c:numCache>
            </c:numRef>
          </c:val>
        </c:ser>
        <c:ser>
          <c:idx val="4"/>
          <c:order val="3"/>
          <c:tx>
            <c:strRef>
              <c:f>'5 scenarios 5 countries primary'!$C$25</c:f>
              <c:strCache>
                <c:ptCount val="1"/>
                <c:pt idx="0">
                  <c:v>Accelerated Progress II with Cost Premium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numFmt formatCode="#,##0" sourceLinked="0"/>
            <c:txPr>
              <a:bodyPr rot="-5400000" vert="horz"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'5 scenarios 5 countries primary'!$G$15</c:f>
              <c:numCache>
                <c:formatCode>General</c:formatCode>
                <c:ptCount val="1"/>
                <c:pt idx="0">
                  <c:v>-952.92259675678145</c:v>
                </c:pt>
              </c:numCache>
            </c:numRef>
          </c:val>
        </c:ser>
        <c:ser>
          <c:idx val="3"/>
          <c:order val="4"/>
          <c:tx>
            <c:strRef>
              <c:f>'5 scenarios 5 countries primary'!$C$24</c:f>
              <c:strCache>
                <c:ptCount val="1"/>
                <c:pt idx="0">
                  <c:v>Learning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#,##0" sourceLinked="0"/>
            <c:txPr>
              <a:bodyPr rot="-5400000" vert="horz"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'5 scenarios 5 countries primary'!$G$24</c:f>
              <c:numCache>
                <c:formatCode>General</c:formatCode>
                <c:ptCount val="1"/>
                <c:pt idx="0">
                  <c:v>-2709.1819660456649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0"/>
        <c:axId val="85711104"/>
        <c:axId val="85716992"/>
      </c:barChart>
      <c:catAx>
        <c:axId val="8571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85716992"/>
        <c:crosses val="autoZero"/>
        <c:auto val="1"/>
        <c:lblAlgn val="ctr"/>
        <c:lblOffset val="100"/>
        <c:noMultiLvlLbl val="0"/>
      </c:catAx>
      <c:valAx>
        <c:axId val="85716992"/>
        <c:scaling>
          <c:orientation val="minMax"/>
          <c:max val="1000"/>
          <c:min val="-300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MLN CURRENT US DOLLARS</a:t>
                </a:r>
              </a:p>
            </c:rich>
          </c:tx>
          <c:layout>
            <c:manualLayout>
              <c:xMode val="edge"/>
              <c:yMode val="edge"/>
              <c:x val="1.650519228574689E-2"/>
              <c:y val="0.4478452259281118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57111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3250456464681045E-2"/>
          <c:y val="0.13690346293550601"/>
          <c:w val="0.89115554756006998"/>
          <c:h val="0.2728679082179166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888813956565098E-2"/>
          <c:y val="0.12325493246642179"/>
          <c:w val="0.84554595708666702"/>
          <c:h val="0.38290498962424074"/>
        </c:manualLayout>
      </c:layout>
      <c:lineChart>
        <c:grouping val="standard"/>
        <c:varyColors val="0"/>
        <c:ser>
          <c:idx val="0"/>
          <c:order val="0"/>
          <c:tx>
            <c:v>2012</c:v>
          </c:tx>
          <c:spPr>
            <a:ln>
              <a:noFill/>
            </a:ln>
          </c:spPr>
          <c:marker>
            <c:symbol val="square"/>
            <c:size val="5"/>
            <c:spPr>
              <a:solidFill>
                <a:schemeClr val="accent1">
                  <a:lumMod val="75000"/>
                </a:schemeClr>
              </a:solidFill>
            </c:spPr>
          </c:marker>
          <c:errBars>
            <c:errDir val="y"/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'graph 4'!$E$3:$AD$3</c:f>
                <c:numCache>
                  <c:formatCode>General</c:formatCode>
                  <c:ptCount val="26"/>
                  <c:pt idx="0">
                    <c:v>114.42495987727139</c:v>
                  </c:pt>
                  <c:pt idx="1">
                    <c:v>82.113360594342595</c:v>
                  </c:pt>
                  <c:pt idx="2">
                    <c:v>98.687295218792684</c:v>
                  </c:pt>
                  <c:pt idx="3">
                    <c:v>73.721876273292395</c:v>
                  </c:pt>
                  <c:pt idx="4">
                    <c:v>76.070819049531778</c:v>
                  </c:pt>
                  <c:pt idx="5">
                    <c:v>79.306613068678971</c:v>
                  </c:pt>
                  <c:pt idx="6">
                    <c:v>100.86971937984163</c:v>
                  </c:pt>
                  <c:pt idx="7">
                    <c:v>95.866651456627892</c:v>
                  </c:pt>
                  <c:pt idx="8">
                    <c:v>94.055060531194584</c:v>
                  </c:pt>
                  <c:pt idx="9">
                    <c:v>57.058753068997717</c:v>
                  </c:pt>
                  <c:pt idx="10">
                    <c:v>78.209508887445679</c:v>
                  </c:pt>
                  <c:pt idx="11">
                    <c:v>74.6649885942563</c:v>
                  </c:pt>
                  <c:pt idx="12">
                    <c:v>87.957203205190552</c:v>
                  </c:pt>
                  <c:pt idx="13">
                    <c:v>69.212928013948044</c:v>
                  </c:pt>
                  <c:pt idx="14">
                    <c:v>81.176163785558373</c:v>
                  </c:pt>
                  <c:pt idx="15">
                    <c:v>56.221608147377779</c:v>
                  </c:pt>
                  <c:pt idx="16">
                    <c:v>60.053429763527774</c:v>
                  </c:pt>
                  <c:pt idx="17">
                    <c:v>41.793323721850356</c:v>
                  </c:pt>
                  <c:pt idx="18">
                    <c:v>54.035697292272957</c:v>
                  </c:pt>
                  <c:pt idx="19">
                    <c:v>31.093713576416619</c:v>
                  </c:pt>
                  <c:pt idx="20">
                    <c:v>66.280010049146611</c:v>
                  </c:pt>
                  <c:pt idx="21">
                    <c:v>64.870870184012219</c:v>
                  </c:pt>
                  <c:pt idx="22">
                    <c:v>48.773082920533433</c:v>
                  </c:pt>
                  <c:pt idx="23">
                    <c:v>53.180667250577272</c:v>
                  </c:pt>
                  <c:pt idx="24">
                    <c:v>47.175312248081326</c:v>
                  </c:pt>
                  <c:pt idx="25">
                    <c:v>56.538955234639175</c:v>
                  </c:pt>
                </c:numCache>
              </c:numRef>
            </c:minus>
            <c:spPr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c:spPr>
          </c:errBars>
          <c:cat>
            <c:strRef>
              <c:f>'graph 4'!$E$2:$AD$2</c:f>
              <c:strCache>
                <c:ptCount val="26"/>
                <c:pt idx="0">
                  <c:v>Myanmar</c:v>
                </c:pt>
                <c:pt idx="1">
                  <c:v>Bangladesh</c:v>
                </c:pt>
                <c:pt idx="2">
                  <c:v>Kyrgyzstan</c:v>
                </c:pt>
                <c:pt idx="3">
                  <c:v>Burundi</c:v>
                </c:pt>
                <c:pt idx="4">
                  <c:v>Malawi</c:v>
                </c:pt>
                <c:pt idx="5">
                  <c:v>Benin</c:v>
                </c:pt>
                <c:pt idx="6">
                  <c:v>Kenya</c:v>
                </c:pt>
                <c:pt idx="7">
                  <c:v>Cambodia</c:v>
                </c:pt>
                <c:pt idx="8">
                  <c:v>Nepal</c:v>
                </c:pt>
                <c:pt idx="9">
                  <c:v>Ethiopia</c:v>
                </c:pt>
                <c:pt idx="10">
                  <c:v>Togo</c:v>
                </c:pt>
                <c:pt idx="11">
                  <c:v>Madagascar</c:v>
                </c:pt>
                <c:pt idx="12">
                  <c:v>Rwanda</c:v>
                </c:pt>
                <c:pt idx="13">
                  <c:v>Comoros</c:v>
                </c:pt>
                <c:pt idx="14">
                  <c:v>Tanzania</c:v>
                </c:pt>
                <c:pt idx="15">
                  <c:v>Mali</c:v>
                </c:pt>
                <c:pt idx="16">
                  <c:v>Congo, Dem. Rep.</c:v>
                </c:pt>
                <c:pt idx="17">
                  <c:v>Chad</c:v>
                </c:pt>
                <c:pt idx="18">
                  <c:v>Burkina Faso</c:v>
                </c:pt>
                <c:pt idx="19">
                  <c:v>Eritrea</c:v>
                </c:pt>
                <c:pt idx="20">
                  <c:v>Guinea</c:v>
                </c:pt>
                <c:pt idx="21">
                  <c:v>Gambia, The</c:v>
                </c:pt>
                <c:pt idx="22">
                  <c:v>Niger</c:v>
                </c:pt>
                <c:pt idx="23">
                  <c:v>Mozambique</c:v>
                </c:pt>
                <c:pt idx="24">
                  <c:v>Central African Republic</c:v>
                </c:pt>
                <c:pt idx="25">
                  <c:v>Uganda</c:v>
                </c:pt>
              </c:strCache>
            </c:strRef>
          </c:cat>
          <c:val>
            <c:numRef>
              <c:f>'graph 4'!$E$3:$AD$3</c:f>
              <c:numCache>
                <c:formatCode>General</c:formatCode>
                <c:ptCount val="26"/>
                <c:pt idx="0">
                  <c:v>114.42495987727139</c:v>
                </c:pt>
                <c:pt idx="1">
                  <c:v>82.113360594342595</c:v>
                </c:pt>
                <c:pt idx="2">
                  <c:v>98.687295218792684</c:v>
                </c:pt>
                <c:pt idx="3">
                  <c:v>73.721876273292395</c:v>
                </c:pt>
                <c:pt idx="4">
                  <c:v>76.070819049531778</c:v>
                </c:pt>
                <c:pt idx="5">
                  <c:v>79.306613068678971</c:v>
                </c:pt>
                <c:pt idx="6">
                  <c:v>100.86971937984163</c:v>
                </c:pt>
                <c:pt idx="7">
                  <c:v>95.866651456627892</c:v>
                </c:pt>
                <c:pt idx="8">
                  <c:v>94.055060531194584</c:v>
                </c:pt>
                <c:pt idx="9">
                  <c:v>57.058753068997717</c:v>
                </c:pt>
                <c:pt idx="10">
                  <c:v>78.209508887445679</c:v>
                </c:pt>
                <c:pt idx="11">
                  <c:v>74.6649885942563</c:v>
                </c:pt>
                <c:pt idx="12">
                  <c:v>87.957203205190552</c:v>
                </c:pt>
                <c:pt idx="13">
                  <c:v>69.212928013948044</c:v>
                </c:pt>
                <c:pt idx="14">
                  <c:v>81.176163785558373</c:v>
                </c:pt>
                <c:pt idx="15">
                  <c:v>56.221608147377779</c:v>
                </c:pt>
                <c:pt idx="16">
                  <c:v>60.053429763527774</c:v>
                </c:pt>
                <c:pt idx="17">
                  <c:v>41.793323721850356</c:v>
                </c:pt>
                <c:pt idx="18">
                  <c:v>54.035697292272957</c:v>
                </c:pt>
                <c:pt idx="19">
                  <c:v>31.093713576416619</c:v>
                </c:pt>
                <c:pt idx="20">
                  <c:v>66.280010049146611</c:v>
                </c:pt>
                <c:pt idx="21">
                  <c:v>64.870870184012219</c:v>
                </c:pt>
                <c:pt idx="22">
                  <c:v>48.773082920533433</c:v>
                </c:pt>
                <c:pt idx="23">
                  <c:v>53.180667250577272</c:v>
                </c:pt>
                <c:pt idx="24">
                  <c:v>47.175312248081326</c:v>
                </c:pt>
                <c:pt idx="25">
                  <c:v>56.538955234639175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484992"/>
        <c:axId val="78486528"/>
      </c:lineChart>
      <c:scatterChart>
        <c:scatterStyle val="lineMarker"/>
        <c:varyColors val="0"/>
        <c:ser>
          <c:idx val="1"/>
          <c:order val="1"/>
          <c:tx>
            <c:v>2020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errBars>
            <c:errDir val="y"/>
            <c:errBarType val="minus"/>
            <c:errValType val="cust"/>
            <c:noEndCap val="1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'graph 4'!$E$4:$AD$4</c:f>
                <c:numCache>
                  <c:formatCode>General</c:formatCode>
                  <c:ptCount val="26"/>
                  <c:pt idx="0">
                    <c:v>125.95090831030538</c:v>
                  </c:pt>
                  <c:pt idx="1">
                    <c:v>111.02316659070578</c:v>
                  </c:pt>
                  <c:pt idx="2">
                    <c:v>107.60445985832536</c:v>
                  </c:pt>
                  <c:pt idx="3">
                    <c:v>106.92201632939654</c:v>
                  </c:pt>
                  <c:pt idx="4">
                    <c:v>96.833495744920214</c:v>
                  </c:pt>
                  <c:pt idx="5">
                    <c:v>96.602039943132638</c:v>
                  </c:pt>
                  <c:pt idx="6">
                    <c:v>95.884261582028898</c:v>
                  </c:pt>
                  <c:pt idx="7">
                    <c:v>94.575312767299295</c:v>
                  </c:pt>
                  <c:pt idx="8">
                    <c:v>93.70065487679517</c:v>
                  </c:pt>
                  <c:pt idx="9">
                    <c:v>89.694691316899309</c:v>
                  </c:pt>
                  <c:pt idx="10">
                    <c:v>89.6351350948365</c:v>
                  </c:pt>
                  <c:pt idx="11">
                    <c:v>88.899111496199424</c:v>
                  </c:pt>
                  <c:pt idx="12">
                    <c:v>88.858657534891606</c:v>
                  </c:pt>
                  <c:pt idx="13">
                    <c:v>86.464186915186616</c:v>
                  </c:pt>
                  <c:pt idx="14">
                    <c:v>84.519590044283518</c:v>
                  </c:pt>
                  <c:pt idx="15">
                    <c:v>78.574304847207628</c:v>
                  </c:pt>
                  <c:pt idx="16">
                    <c:v>76.801545854555343</c:v>
                  </c:pt>
                  <c:pt idx="17">
                    <c:v>76.22717451226913</c:v>
                  </c:pt>
                  <c:pt idx="18">
                    <c:v>73.865374919418969</c:v>
                  </c:pt>
                  <c:pt idx="19">
                    <c:v>71.278697306857907</c:v>
                  </c:pt>
                  <c:pt idx="20">
                    <c:v>70.382320026908999</c:v>
                  </c:pt>
                  <c:pt idx="21">
                    <c:v>70.25135593504919</c:v>
                  </c:pt>
                  <c:pt idx="22">
                    <c:v>68.868327479238445</c:v>
                  </c:pt>
                  <c:pt idx="23">
                    <c:v>67.383039011222323</c:v>
                  </c:pt>
                  <c:pt idx="24">
                    <c:v>65.041295340396033</c:v>
                  </c:pt>
                  <c:pt idx="25">
                    <c:v>54.708311651831835</c:v>
                  </c:pt>
                </c:numCache>
              </c:numRef>
            </c:minus>
            <c:spPr>
              <a:ln>
                <a:solidFill>
                  <a:schemeClr val="bg1">
                    <a:lumMod val="65000"/>
                  </a:schemeClr>
                </a:solidFill>
              </a:ln>
            </c:spPr>
          </c:errBars>
          <c:xVal>
            <c:numRef>
              <c:f>'graph 4'!$E$5:$AD$5</c:f>
              <c:numCache>
                <c:formatCode>General</c:formatCode>
                <c:ptCount val="26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6.5</c:v>
                </c:pt>
                <c:pt idx="7">
                  <c:v>7.5</c:v>
                </c:pt>
                <c:pt idx="8">
                  <c:v>8.5</c:v>
                </c:pt>
                <c:pt idx="9">
                  <c:v>9.5</c:v>
                </c:pt>
                <c:pt idx="10">
                  <c:v>10.5</c:v>
                </c:pt>
                <c:pt idx="11">
                  <c:v>11.5</c:v>
                </c:pt>
                <c:pt idx="12">
                  <c:v>12.5</c:v>
                </c:pt>
                <c:pt idx="13">
                  <c:v>13.5</c:v>
                </c:pt>
                <c:pt idx="14">
                  <c:v>14.5</c:v>
                </c:pt>
                <c:pt idx="15">
                  <c:v>15.5</c:v>
                </c:pt>
                <c:pt idx="16">
                  <c:v>16.5</c:v>
                </c:pt>
                <c:pt idx="17">
                  <c:v>17.5</c:v>
                </c:pt>
                <c:pt idx="18">
                  <c:v>18.5</c:v>
                </c:pt>
                <c:pt idx="19">
                  <c:v>19.5</c:v>
                </c:pt>
                <c:pt idx="20">
                  <c:v>20.5</c:v>
                </c:pt>
                <c:pt idx="21">
                  <c:v>21.5</c:v>
                </c:pt>
                <c:pt idx="22">
                  <c:v>22.5</c:v>
                </c:pt>
                <c:pt idx="23">
                  <c:v>23.5</c:v>
                </c:pt>
                <c:pt idx="24">
                  <c:v>24.5</c:v>
                </c:pt>
                <c:pt idx="25">
                  <c:v>25.5</c:v>
                </c:pt>
              </c:numCache>
            </c:numRef>
          </c:xVal>
          <c:yVal>
            <c:numRef>
              <c:f>'graph 4'!$E$4:$AD$4</c:f>
              <c:numCache>
                <c:formatCode>General</c:formatCode>
                <c:ptCount val="26"/>
                <c:pt idx="0">
                  <c:v>125.95090831030538</c:v>
                </c:pt>
                <c:pt idx="1">
                  <c:v>111.02316659070578</c:v>
                </c:pt>
                <c:pt idx="2">
                  <c:v>107.60445985832536</c:v>
                </c:pt>
                <c:pt idx="3">
                  <c:v>106.92201632939654</c:v>
                </c:pt>
                <c:pt idx="4">
                  <c:v>96.833495744920214</c:v>
                </c:pt>
                <c:pt idx="5">
                  <c:v>96.602039943132638</c:v>
                </c:pt>
                <c:pt idx="6">
                  <c:v>95.884261582028898</c:v>
                </c:pt>
                <c:pt idx="7">
                  <c:v>94.575312767299295</c:v>
                </c:pt>
                <c:pt idx="8">
                  <c:v>93.70065487679517</c:v>
                </c:pt>
                <c:pt idx="9">
                  <c:v>89.694691316899309</c:v>
                </c:pt>
                <c:pt idx="10">
                  <c:v>89.6351350948365</c:v>
                </c:pt>
                <c:pt idx="11">
                  <c:v>88.899111496199424</c:v>
                </c:pt>
                <c:pt idx="12">
                  <c:v>88.858657534891606</c:v>
                </c:pt>
                <c:pt idx="13">
                  <c:v>86.464186915186616</c:v>
                </c:pt>
                <c:pt idx="14">
                  <c:v>84.519590044283518</c:v>
                </c:pt>
                <c:pt idx="15">
                  <c:v>78.574304847207628</c:v>
                </c:pt>
                <c:pt idx="16">
                  <c:v>76.801545854555343</c:v>
                </c:pt>
                <c:pt idx="17">
                  <c:v>76.22717451226913</c:v>
                </c:pt>
                <c:pt idx="18">
                  <c:v>73.865374919418969</c:v>
                </c:pt>
                <c:pt idx="19">
                  <c:v>71.278697306857907</c:v>
                </c:pt>
                <c:pt idx="20">
                  <c:v>70.382320026908999</c:v>
                </c:pt>
                <c:pt idx="21">
                  <c:v>70.25135593504919</c:v>
                </c:pt>
                <c:pt idx="22">
                  <c:v>68.868327479238445</c:v>
                </c:pt>
                <c:pt idx="23">
                  <c:v>67.383039011222323</c:v>
                </c:pt>
                <c:pt idx="24">
                  <c:v>65.041295340396033</c:v>
                </c:pt>
                <c:pt idx="25">
                  <c:v>54.708311651831835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494336"/>
        <c:axId val="78492800"/>
      </c:scatterChart>
      <c:catAx>
        <c:axId val="784849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78486528"/>
        <c:crosses val="autoZero"/>
        <c:auto val="1"/>
        <c:lblAlgn val="ctr"/>
        <c:lblOffset val="100"/>
        <c:noMultiLvlLbl val="0"/>
      </c:catAx>
      <c:valAx>
        <c:axId val="78486528"/>
        <c:scaling>
          <c:orientation val="minMax"/>
          <c:max val="14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wordArtVert"/>
              <a:lstStyle/>
              <a:p>
                <a:pPr>
                  <a:defRPr sz="1400"/>
                </a:pPr>
                <a:r>
                  <a:rPr lang="en-US" sz="1400" dirty="0" smtClean="0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8484992"/>
        <c:crosses val="autoZero"/>
        <c:crossBetween val="between"/>
        <c:majorUnit val="20"/>
        <c:minorUnit val="4"/>
      </c:valAx>
      <c:valAx>
        <c:axId val="78492800"/>
        <c:scaling>
          <c:orientation val="minMax"/>
          <c:max val="140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78494336"/>
        <c:crosses val="max"/>
        <c:crossBetween val="midCat"/>
        <c:majorUnit val="20"/>
        <c:minorUnit val="4"/>
      </c:valAx>
      <c:valAx>
        <c:axId val="78494336"/>
        <c:scaling>
          <c:orientation val="minMax"/>
          <c:max val="26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78492800"/>
        <c:crosses val="max"/>
        <c:crossBetween val="midCat"/>
        <c:majorUnit val="1"/>
      </c:valAx>
    </c:plotArea>
    <c:legend>
      <c:legendPos val="r"/>
      <c:layout>
        <c:manualLayout>
          <c:xMode val="edge"/>
          <c:yMode val="edge"/>
          <c:x val="0.18146633420410002"/>
          <c:y val="3.0123745187887567E-3"/>
          <c:w val="0.58893208613658821"/>
          <c:h val="0.1184793364212020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01063454829777E-2"/>
          <c:y val="0.17521722396435216"/>
          <c:w val="0.89406869701937408"/>
          <c:h val="0.39436801434959895"/>
        </c:manualLayout>
      </c:layout>
      <c:barChart>
        <c:barDir val="col"/>
        <c:grouping val="clustered"/>
        <c:varyColors val="0"/>
        <c:ser>
          <c:idx val="0"/>
          <c:order val="0"/>
          <c:tx>
            <c:v>On time completion</c:v>
          </c:tx>
          <c:spPr>
            <a:solidFill>
              <a:schemeClr val="accent1">
                <a:lumMod val="75000"/>
              </a:schemeClr>
            </a:solidFill>
          </c:spPr>
          <c:invertIfNegative val="0"/>
          <c:errBars>
            <c:errBarType val="plus"/>
            <c:errValType val="cust"/>
            <c:noEndCap val="0"/>
            <c:plus>
              <c:numRef>
                <c:f>'All flows'!$T$1:$T$20</c:f>
                <c:numCache>
                  <c:formatCode>General</c:formatCode>
                  <c:ptCount val="20"/>
                  <c:pt idx="0">
                    <c:v>5.3999971822142072</c:v>
                  </c:pt>
                  <c:pt idx="1">
                    <c:v>1.2000000000000028</c:v>
                  </c:pt>
                  <c:pt idx="2">
                    <c:v>20.785497137029765</c:v>
                  </c:pt>
                  <c:pt idx="3">
                    <c:v>66.644372672429711</c:v>
                  </c:pt>
                  <c:pt idx="4">
                    <c:v>74.533265389036018</c:v>
                  </c:pt>
                  <c:pt idx="5">
                    <c:v>28.533405695646337</c:v>
                  </c:pt>
                  <c:pt idx="6">
                    <c:v>58.405989906588417</c:v>
                  </c:pt>
                  <c:pt idx="7">
                    <c:v>7.1000000000000085</c:v>
                  </c:pt>
                  <c:pt idx="8">
                    <c:v>46.085274172864345</c:v>
                  </c:pt>
                  <c:pt idx="9">
                    <c:v>11.793737504196784</c:v>
                  </c:pt>
                  <c:pt idx="10">
                    <c:v>20.900000000000013</c:v>
                  </c:pt>
                  <c:pt idx="12">
                    <c:v>21.463745123453158</c:v>
                  </c:pt>
                  <c:pt idx="13">
                    <c:v>54.7</c:v>
                  </c:pt>
                  <c:pt idx="14">
                    <c:v>32.200000000000003</c:v>
                  </c:pt>
                  <c:pt idx="15">
                    <c:v>51.4279239515756</c:v>
                  </c:pt>
                  <c:pt idx="16">
                    <c:v>32.700000000000003</c:v>
                  </c:pt>
                  <c:pt idx="17">
                    <c:v>49.381510362265679</c:v>
                  </c:pt>
                  <c:pt idx="18">
                    <c:v>26.60215587995792</c:v>
                  </c:pt>
                  <c:pt idx="19">
                    <c:v>8.1000000000000014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</c:errBars>
          <c:cat>
            <c:strRef>
              <c:f>'All flows'!$L$1:$L$20</c:f>
              <c:strCache>
                <c:ptCount val="20"/>
                <c:pt idx="0">
                  <c:v>Azerbaijan</c:v>
                </c:pt>
                <c:pt idx="1">
                  <c:v>Trinidad and Tobago</c:v>
                </c:pt>
                <c:pt idx="2">
                  <c:v>Colombia</c:v>
                </c:pt>
                <c:pt idx="3">
                  <c:v>Kenya</c:v>
                </c:pt>
                <c:pt idx="4">
                  <c:v>Cote d'Ivoire</c:v>
                </c:pt>
                <c:pt idx="5">
                  <c:v>Namibia</c:v>
                </c:pt>
                <c:pt idx="6">
                  <c:v>Swaziland</c:v>
                </c:pt>
                <c:pt idx="7">
                  <c:v>Peru</c:v>
                </c:pt>
                <c:pt idx="8">
                  <c:v>Zambia</c:v>
                </c:pt>
                <c:pt idx="9">
                  <c:v>Zimbabwe</c:v>
                </c:pt>
                <c:pt idx="10">
                  <c:v>Tanzania</c:v>
                </c:pt>
                <c:pt idx="11">
                  <c:v>Indonesia</c:v>
                </c:pt>
                <c:pt idx="12">
                  <c:v>Dominican Republic</c:v>
                </c:pt>
                <c:pt idx="13">
                  <c:v>Burkina Faso</c:v>
                </c:pt>
                <c:pt idx="14">
                  <c:v>Lesotho</c:v>
                </c:pt>
                <c:pt idx="15">
                  <c:v>Uganda</c:v>
                </c:pt>
                <c:pt idx="16">
                  <c:v>Togo</c:v>
                </c:pt>
                <c:pt idx="17">
                  <c:v>Mozambique</c:v>
                </c:pt>
                <c:pt idx="18">
                  <c:v>Malawi</c:v>
                </c:pt>
                <c:pt idx="19">
                  <c:v>Burundi</c:v>
                </c:pt>
              </c:strCache>
            </c:strRef>
          </c:cat>
          <c:val>
            <c:numRef>
              <c:f>'All flows'!$M$1:$M$20</c:f>
              <c:numCache>
                <c:formatCode>General</c:formatCode>
                <c:ptCount val="20"/>
                <c:pt idx="0">
                  <c:v>94.6</c:v>
                </c:pt>
                <c:pt idx="1">
                  <c:v>94.5</c:v>
                </c:pt>
                <c:pt idx="2">
                  <c:v>73.899999999999991</c:v>
                </c:pt>
                <c:pt idx="3">
                  <c:v>23.799999999999997</c:v>
                </c:pt>
                <c:pt idx="4">
                  <c:v>15.5</c:v>
                </c:pt>
                <c:pt idx="5">
                  <c:v>60.399999999999991</c:v>
                </c:pt>
                <c:pt idx="6">
                  <c:v>29.599999999999994</c:v>
                </c:pt>
                <c:pt idx="7">
                  <c:v>80.3</c:v>
                </c:pt>
                <c:pt idx="8">
                  <c:v>40.399999999999991</c:v>
                </c:pt>
                <c:pt idx="9">
                  <c:v>71.199999999999989</c:v>
                </c:pt>
                <c:pt idx="10">
                  <c:v>60.499999999999993</c:v>
                </c:pt>
                <c:pt idx="11">
                  <c:v>90.600000000000009</c:v>
                </c:pt>
                <c:pt idx="12">
                  <c:v>49.300000000000004</c:v>
                </c:pt>
                <c:pt idx="13">
                  <c:v>14.200000000000003</c:v>
                </c:pt>
                <c:pt idx="14">
                  <c:v>30.599999999999994</c:v>
                </c:pt>
                <c:pt idx="15">
                  <c:v>10.900000000000006</c:v>
                </c:pt>
                <c:pt idx="16">
                  <c:v>29.599999999999998</c:v>
                </c:pt>
                <c:pt idx="17">
                  <c:v>10.4</c:v>
                </c:pt>
                <c:pt idx="18">
                  <c:v>25</c:v>
                </c:pt>
                <c:pt idx="19">
                  <c:v>25.6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785920"/>
        <c:axId val="78808576"/>
      </c:barChart>
      <c:scatterChart>
        <c:scatterStyle val="lineMarker"/>
        <c:varyColors val="0"/>
        <c:ser>
          <c:idx val="1"/>
          <c:order val="1"/>
          <c:tx>
            <c:v>Survival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xVal>
            <c:numRef>
              <c:f>'All flows'!$K$1:$K$20</c:f>
              <c:numCache>
                <c:formatCode>General</c:formatCode>
                <c:ptCount val="20"/>
                <c:pt idx="0">
                  <c:v>0.51</c:v>
                </c:pt>
                <c:pt idx="1">
                  <c:v>1.51</c:v>
                </c:pt>
                <c:pt idx="2">
                  <c:v>2.5099999999999998</c:v>
                </c:pt>
                <c:pt idx="3">
                  <c:v>3.51</c:v>
                </c:pt>
                <c:pt idx="4">
                  <c:v>4.51</c:v>
                </c:pt>
                <c:pt idx="5">
                  <c:v>5.51</c:v>
                </c:pt>
                <c:pt idx="6">
                  <c:v>6.51</c:v>
                </c:pt>
                <c:pt idx="7">
                  <c:v>7.51</c:v>
                </c:pt>
                <c:pt idx="8">
                  <c:v>8.51</c:v>
                </c:pt>
                <c:pt idx="9">
                  <c:v>9.51</c:v>
                </c:pt>
                <c:pt idx="10">
                  <c:v>10.51</c:v>
                </c:pt>
                <c:pt idx="11">
                  <c:v>11.51</c:v>
                </c:pt>
                <c:pt idx="12">
                  <c:v>12.51</c:v>
                </c:pt>
                <c:pt idx="13">
                  <c:v>13.51</c:v>
                </c:pt>
                <c:pt idx="14">
                  <c:v>14.51</c:v>
                </c:pt>
                <c:pt idx="15">
                  <c:v>15.51</c:v>
                </c:pt>
                <c:pt idx="16">
                  <c:v>16.509999999999998</c:v>
                </c:pt>
                <c:pt idx="17">
                  <c:v>17.509999999999998</c:v>
                </c:pt>
                <c:pt idx="18">
                  <c:v>18.509999999999998</c:v>
                </c:pt>
                <c:pt idx="19">
                  <c:v>19.509999999999998</c:v>
                </c:pt>
              </c:numCache>
            </c:numRef>
          </c:xVal>
          <c:yVal>
            <c:numRef>
              <c:f>'All flows'!$N$1:$N$20</c:f>
              <c:numCache>
                <c:formatCode>0.00</c:formatCode>
                <c:ptCount val="20"/>
                <c:pt idx="0">
                  <c:v>99.999997182214202</c:v>
                </c:pt>
                <c:pt idx="1">
                  <c:v>95.7</c:v>
                </c:pt>
                <c:pt idx="2">
                  <c:v>94.685497137029756</c:v>
                </c:pt>
                <c:pt idx="3">
                  <c:v>90.444372672429708</c:v>
                </c:pt>
                <c:pt idx="4">
                  <c:v>90.033265389036018</c:v>
                </c:pt>
                <c:pt idx="5">
                  <c:v>88.933405695646329</c:v>
                </c:pt>
                <c:pt idx="6">
                  <c:v>88.005989906588411</c:v>
                </c:pt>
                <c:pt idx="7">
                  <c:v>87.4</c:v>
                </c:pt>
                <c:pt idx="8">
                  <c:v>86.485274172864337</c:v>
                </c:pt>
                <c:pt idx="9">
                  <c:v>82.993737504196773</c:v>
                </c:pt>
                <c:pt idx="10">
                  <c:v>81.400000000000006</c:v>
                </c:pt>
                <c:pt idx="11">
                  <c:v>80.099999999999994</c:v>
                </c:pt>
                <c:pt idx="12">
                  <c:v>70.763745123453162</c:v>
                </c:pt>
                <c:pt idx="13">
                  <c:v>68.900000000000006</c:v>
                </c:pt>
                <c:pt idx="14">
                  <c:v>62.8</c:v>
                </c:pt>
                <c:pt idx="15">
                  <c:v>62.327923951575606</c:v>
                </c:pt>
                <c:pt idx="16">
                  <c:v>62.3</c:v>
                </c:pt>
                <c:pt idx="17">
                  <c:v>59.781510362265678</c:v>
                </c:pt>
                <c:pt idx="18">
                  <c:v>51.60215587995792</c:v>
                </c:pt>
                <c:pt idx="19">
                  <c:v>33.700000000000003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820480"/>
        <c:axId val="78810496"/>
      </c:scatterChart>
      <c:catAx>
        <c:axId val="78785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78808576"/>
        <c:crosses val="autoZero"/>
        <c:auto val="1"/>
        <c:lblAlgn val="ctr"/>
        <c:lblOffset val="100"/>
        <c:noMultiLvlLbl val="0"/>
      </c:catAx>
      <c:valAx>
        <c:axId val="7880857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wordArtVert"/>
              <a:lstStyle/>
              <a:p>
                <a:pPr>
                  <a:defRPr sz="1400"/>
                </a:pPr>
                <a:r>
                  <a:rPr lang="en-US" sz="1400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8785920"/>
        <c:crosses val="autoZero"/>
        <c:crossBetween val="between"/>
        <c:majorUnit val="20"/>
      </c:valAx>
      <c:valAx>
        <c:axId val="78810496"/>
        <c:scaling>
          <c:orientation val="minMax"/>
          <c:max val="100"/>
          <c:min val="0"/>
        </c:scaling>
        <c:delete val="1"/>
        <c:axPos val="r"/>
        <c:numFmt formatCode="0.00" sourceLinked="1"/>
        <c:majorTickMark val="out"/>
        <c:minorTickMark val="none"/>
        <c:tickLblPos val="nextTo"/>
        <c:crossAx val="78820480"/>
        <c:crosses val="max"/>
        <c:crossBetween val="midCat"/>
      </c:valAx>
      <c:valAx>
        <c:axId val="78820480"/>
        <c:scaling>
          <c:orientation val="minMax"/>
          <c:max val="2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78810496"/>
        <c:crosses val="max"/>
        <c:crossBetween val="midCat"/>
      </c:valAx>
    </c:plotArea>
    <c:legend>
      <c:legendPos val="r"/>
      <c:layout>
        <c:manualLayout>
          <c:xMode val="edge"/>
          <c:yMode val="edge"/>
          <c:x val="6.9139507948331652E-2"/>
          <c:y val="5.6733006662831535E-2"/>
          <c:w val="0.82593651273078028"/>
          <c:h val="9.9928943004848364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600"/>
              <a:t>Projected Completion Rate in Mozambique</a:t>
            </a:r>
          </a:p>
        </c:rich>
      </c:tx>
      <c:layout>
        <c:manualLayout>
          <c:xMode val="edge"/>
          <c:yMode val="edge"/>
          <c:x val="0.19182560058307843"/>
          <c:y val="2.576489533011272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773840769903763"/>
          <c:y val="0.25530551434693854"/>
          <c:w val="0.7788024934383202"/>
          <c:h val="0.5505128887874523"/>
        </c:manualLayout>
      </c:layout>
      <c:lineChart>
        <c:grouping val="standard"/>
        <c:varyColors val="0"/>
        <c:ser>
          <c:idx val="2"/>
          <c:order val="0"/>
          <c:tx>
            <c:strRef>
              <c:f>'comparing basic and acceler 3'!$A$16</c:f>
              <c:strCache>
                <c:ptCount val="1"/>
                <c:pt idx="0">
                  <c:v>Basic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'comparing basic and acceler 3'!$C$16:$C$21</c:f>
              <c:numCache>
                <c:formatCode>General</c:formatCode>
                <c:ptCount val="6"/>
                <c:pt idx="0">
                  <c:v>55.047010794022626</c:v>
                </c:pt>
                <c:pt idx="1">
                  <c:v>58.45228013394545</c:v>
                </c:pt>
                <c:pt idx="2">
                  <c:v>61.042700603255938</c:v>
                </c:pt>
                <c:pt idx="3">
                  <c:v>64.427137797065285</c:v>
                </c:pt>
                <c:pt idx="4">
                  <c:v>66.259266900554124</c:v>
                </c:pt>
                <c:pt idx="5">
                  <c:v>67.383039011222323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'comparing basic and acceler 3'!$A$9</c:f>
              <c:strCache>
                <c:ptCount val="1"/>
                <c:pt idx="0">
                  <c:v>Accelerated I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val>
            <c:numRef>
              <c:f>'comparing basic and acceler 3'!$C$9:$C$14</c:f>
              <c:numCache>
                <c:formatCode>General</c:formatCode>
                <c:ptCount val="6"/>
                <c:pt idx="0">
                  <c:v>80.442404265952575</c:v>
                </c:pt>
                <c:pt idx="1">
                  <c:v>99.790987827052518</c:v>
                </c:pt>
                <c:pt idx="2">
                  <c:v>116.93678396613235</c:v>
                </c:pt>
                <c:pt idx="3">
                  <c:v>139.35973424785368</c:v>
                </c:pt>
                <c:pt idx="4">
                  <c:v>162.5991369926536</c:v>
                </c:pt>
                <c:pt idx="5">
                  <c:v>168.34606045821434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'comparing basic and acceler 3'!$A$2</c:f>
              <c:strCache>
                <c:ptCount val="1"/>
                <c:pt idx="0">
                  <c:v>Accelerated II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'comparing basic and acceler 3'!$B$2:$B$7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'comparing basic and acceler 3'!$C$2:$C$7</c:f>
              <c:numCache>
                <c:formatCode>General</c:formatCode>
                <c:ptCount val="6"/>
                <c:pt idx="0">
                  <c:v>94.336794823129225</c:v>
                </c:pt>
                <c:pt idx="1">
                  <c:v>105.96558278776119</c:v>
                </c:pt>
                <c:pt idx="2">
                  <c:v>123.32121776072822</c:v>
                </c:pt>
                <c:pt idx="3">
                  <c:v>161.85343482673289</c:v>
                </c:pt>
                <c:pt idx="4">
                  <c:v>176.16499218170063</c:v>
                </c:pt>
                <c:pt idx="5">
                  <c:v>168.93069132459965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832768"/>
        <c:axId val="80846848"/>
      </c:lineChart>
      <c:catAx>
        <c:axId val="8083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0846848"/>
        <c:crosses val="autoZero"/>
        <c:auto val="1"/>
        <c:lblAlgn val="ctr"/>
        <c:lblOffset val="100"/>
        <c:noMultiLvlLbl val="0"/>
      </c:catAx>
      <c:valAx>
        <c:axId val="808468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wordArtVert"/>
              <a:lstStyle/>
              <a:p>
                <a:pPr>
                  <a:defRPr sz="1400"/>
                </a:pPr>
                <a:r>
                  <a:rPr lang="en-US" sz="1400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accent3">
                <a:lumMod val="75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80832768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7.8763087531375273E-2"/>
          <c:y val="0.1107365564811645"/>
          <c:w val="0.83234798775153107"/>
          <c:h val="0.14467009332166814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600"/>
              <a:t>Projected Completion Rate in Mozambique</a:t>
            </a:r>
          </a:p>
        </c:rich>
      </c:tx>
      <c:layout>
        <c:manualLayout>
          <c:xMode val="edge"/>
          <c:yMode val="edge"/>
          <c:x val="0.19182560058307843"/>
          <c:y val="2.576489533011272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773840769903763"/>
          <c:y val="0.25530551434693854"/>
          <c:w val="0.7788024934383202"/>
          <c:h val="0.5505128887874523"/>
        </c:manualLayout>
      </c:layout>
      <c:lineChart>
        <c:grouping val="standard"/>
        <c:varyColors val="0"/>
        <c:ser>
          <c:idx val="2"/>
          <c:order val="0"/>
          <c:tx>
            <c:strRef>
              <c:f>'comparing basic and acceler 3'!$A$16</c:f>
              <c:strCache>
                <c:ptCount val="1"/>
                <c:pt idx="0">
                  <c:v>Basic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'comparing basic and acceler 3'!$C$16:$C$21</c:f>
              <c:numCache>
                <c:formatCode>General</c:formatCode>
                <c:ptCount val="6"/>
                <c:pt idx="0">
                  <c:v>55.047010794022626</c:v>
                </c:pt>
                <c:pt idx="1">
                  <c:v>58.45228013394545</c:v>
                </c:pt>
                <c:pt idx="2">
                  <c:v>61.042700603255938</c:v>
                </c:pt>
                <c:pt idx="3">
                  <c:v>64.427137797065285</c:v>
                </c:pt>
                <c:pt idx="4">
                  <c:v>66.259266900554124</c:v>
                </c:pt>
                <c:pt idx="5">
                  <c:v>67.383039011222323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'comparing basic and acceler 3'!$A$9</c:f>
              <c:strCache>
                <c:ptCount val="1"/>
                <c:pt idx="0">
                  <c:v>Accelerated I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'comparing basic and acceler 3'!$C$9:$C$14</c:f>
              <c:numCache>
                <c:formatCode>General</c:formatCode>
                <c:ptCount val="6"/>
                <c:pt idx="0">
                  <c:v>80.442404265952575</c:v>
                </c:pt>
                <c:pt idx="1">
                  <c:v>99.790987827052518</c:v>
                </c:pt>
                <c:pt idx="2">
                  <c:v>116.93678396613235</c:v>
                </c:pt>
                <c:pt idx="3">
                  <c:v>139.35973424785368</c:v>
                </c:pt>
                <c:pt idx="4">
                  <c:v>162.5991369926536</c:v>
                </c:pt>
                <c:pt idx="5">
                  <c:v>168.34606045821434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'comparing basic and acceler 3'!$A$2</c:f>
              <c:strCache>
                <c:ptCount val="1"/>
                <c:pt idx="0">
                  <c:v>Accelerated II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'comparing basic and acceler 3'!$B$2:$B$7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'comparing basic and acceler 3'!$C$2:$C$7</c:f>
              <c:numCache>
                <c:formatCode>General</c:formatCode>
                <c:ptCount val="6"/>
                <c:pt idx="0">
                  <c:v>94.336794823129225</c:v>
                </c:pt>
                <c:pt idx="1">
                  <c:v>105.96558278776119</c:v>
                </c:pt>
                <c:pt idx="2">
                  <c:v>123.32121776072822</c:v>
                </c:pt>
                <c:pt idx="3">
                  <c:v>161.85343482673289</c:v>
                </c:pt>
                <c:pt idx="4">
                  <c:v>176.16499218170063</c:v>
                </c:pt>
                <c:pt idx="5">
                  <c:v>168.93069132459965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896768"/>
        <c:axId val="80898304"/>
      </c:lineChart>
      <c:catAx>
        <c:axId val="80896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0898304"/>
        <c:crosses val="autoZero"/>
        <c:auto val="1"/>
        <c:lblAlgn val="ctr"/>
        <c:lblOffset val="100"/>
        <c:noMultiLvlLbl val="0"/>
      </c:catAx>
      <c:valAx>
        <c:axId val="808983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wordArtVert"/>
              <a:lstStyle/>
              <a:p>
                <a:pPr>
                  <a:defRPr sz="1400"/>
                </a:pPr>
                <a:r>
                  <a:rPr lang="en-US" sz="1400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accent3">
                <a:lumMod val="75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80896768"/>
        <c:crosses val="autoZero"/>
        <c:crossBetween val="between"/>
      </c:valAx>
    </c:plotArea>
    <c:legend>
      <c:legendPos val="r"/>
      <c:legendEntry>
        <c:idx val="2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7.8763087531375273E-2"/>
          <c:y val="0.1107365564811645"/>
          <c:w val="0.83234798775153107"/>
          <c:h val="0.14467009332166814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600"/>
              <a:t>Projected Completion Rate in Mozambique</a:t>
            </a:r>
          </a:p>
        </c:rich>
      </c:tx>
      <c:layout>
        <c:manualLayout>
          <c:xMode val="edge"/>
          <c:yMode val="edge"/>
          <c:x val="0.19182560058307843"/>
          <c:y val="2.576489533011272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773840769903763"/>
          <c:y val="0.25530551434693854"/>
          <c:w val="0.7788024934383202"/>
          <c:h val="0.5505128887874523"/>
        </c:manualLayout>
      </c:layout>
      <c:lineChart>
        <c:grouping val="standard"/>
        <c:varyColors val="0"/>
        <c:ser>
          <c:idx val="2"/>
          <c:order val="0"/>
          <c:tx>
            <c:strRef>
              <c:f>'comparing basic and acceler 3'!$A$16</c:f>
              <c:strCache>
                <c:ptCount val="1"/>
                <c:pt idx="0">
                  <c:v>Basic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'comparing basic and acceler 3'!$C$16:$C$21</c:f>
              <c:numCache>
                <c:formatCode>General</c:formatCode>
                <c:ptCount val="6"/>
                <c:pt idx="0">
                  <c:v>55.047010794022626</c:v>
                </c:pt>
                <c:pt idx="1">
                  <c:v>58.45228013394545</c:v>
                </c:pt>
                <c:pt idx="2">
                  <c:v>61.042700603255938</c:v>
                </c:pt>
                <c:pt idx="3">
                  <c:v>64.427137797065285</c:v>
                </c:pt>
                <c:pt idx="4">
                  <c:v>66.259266900554124</c:v>
                </c:pt>
                <c:pt idx="5">
                  <c:v>67.383039011222323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'comparing basic and acceler 3'!$A$9</c:f>
              <c:strCache>
                <c:ptCount val="1"/>
                <c:pt idx="0">
                  <c:v>Accelerated I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'comparing basic and acceler 3'!$C$9:$C$14</c:f>
              <c:numCache>
                <c:formatCode>General</c:formatCode>
                <c:ptCount val="6"/>
                <c:pt idx="0">
                  <c:v>80.442404265952575</c:v>
                </c:pt>
                <c:pt idx="1">
                  <c:v>99.790987827052518</c:v>
                </c:pt>
                <c:pt idx="2">
                  <c:v>116.93678396613235</c:v>
                </c:pt>
                <c:pt idx="3">
                  <c:v>139.35973424785368</c:v>
                </c:pt>
                <c:pt idx="4">
                  <c:v>162.5991369926536</c:v>
                </c:pt>
                <c:pt idx="5">
                  <c:v>168.34606045821434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'comparing basic and acceler 3'!$A$2</c:f>
              <c:strCache>
                <c:ptCount val="1"/>
                <c:pt idx="0">
                  <c:v>Accelerated II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'comparing basic and acceler 3'!$B$2:$B$7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'comparing basic and acceler 3'!$C$2:$C$7</c:f>
              <c:numCache>
                <c:formatCode>General</c:formatCode>
                <c:ptCount val="6"/>
                <c:pt idx="0">
                  <c:v>94.336794823129225</c:v>
                </c:pt>
                <c:pt idx="1">
                  <c:v>105.96558278776119</c:v>
                </c:pt>
                <c:pt idx="2">
                  <c:v>123.32121776072822</c:v>
                </c:pt>
                <c:pt idx="3">
                  <c:v>161.85343482673289</c:v>
                </c:pt>
                <c:pt idx="4">
                  <c:v>176.16499218170063</c:v>
                </c:pt>
                <c:pt idx="5">
                  <c:v>168.93069132459965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951936"/>
        <c:axId val="80961920"/>
      </c:lineChart>
      <c:catAx>
        <c:axId val="80951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0961920"/>
        <c:crosses val="autoZero"/>
        <c:auto val="1"/>
        <c:lblAlgn val="ctr"/>
        <c:lblOffset val="100"/>
        <c:noMultiLvlLbl val="0"/>
      </c:catAx>
      <c:valAx>
        <c:axId val="809619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wordArtVert"/>
              <a:lstStyle/>
              <a:p>
                <a:pPr>
                  <a:defRPr sz="1400"/>
                </a:pPr>
                <a:r>
                  <a:rPr lang="en-US" sz="1400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accent3">
                <a:lumMod val="75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80951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8763087531375273E-2"/>
          <c:y val="0.1107365564811645"/>
          <c:w val="0.83234798775153107"/>
          <c:h val="0.14467009332166814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Finance Gap in Primary Education in</a:t>
            </a:r>
            <a:r>
              <a:rPr lang="en-US" sz="2000" baseline="0"/>
              <a:t> Mozambique</a:t>
            </a:r>
            <a:endParaRPr lang="en-US" sz="2000"/>
          </a:p>
        </c:rich>
      </c:tx>
      <c:layout>
        <c:manualLayout>
          <c:xMode val="edge"/>
          <c:yMode val="edge"/>
          <c:x val="0.12687079196622161"/>
          <c:y val="2.444735541512521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640134657080909"/>
          <c:y val="0.44980024663279067"/>
          <c:w val="0.74572506561679797"/>
          <c:h val="0.48340643577070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'5 scenarios 5 countries primary'!$C$21</c:f>
              <c:strCache>
                <c:ptCount val="1"/>
                <c:pt idx="0">
                  <c:v>Basic</c:v>
                </c:pt>
              </c:strCache>
            </c:strRef>
          </c:tx>
          <c:invertIfNegative val="0"/>
          <c:dLbls>
            <c:numFmt formatCode="#,##0" sourceLinked="0"/>
            <c:txPr>
              <a:bodyPr rot="-5400000" vert="horz"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'5 scenarios 5 countries primary'!$G$3</c:f>
              <c:numCache>
                <c:formatCode>General</c:formatCode>
                <c:ptCount val="1"/>
                <c:pt idx="0">
                  <c:v>29.336462873993469</c:v>
                </c:pt>
              </c:numCache>
            </c:numRef>
          </c:val>
        </c:ser>
        <c:ser>
          <c:idx val="2"/>
          <c:order val="1"/>
          <c:tx>
            <c:strRef>
              <c:f>'5 scenarios 5 countries primary'!$C$23</c:f>
              <c:strCache>
                <c:ptCount val="1"/>
                <c:pt idx="0">
                  <c:v>Basic with Cost Premium</c:v>
                </c:pt>
              </c:strCache>
            </c:strRef>
          </c:tx>
          <c:invertIfNegative val="0"/>
          <c:dLbls>
            <c:numFmt formatCode="#,##0" sourceLinked="0"/>
            <c:txPr>
              <a:bodyPr rot="-5400000" vert="horz"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'5 scenarios 5 countries primary'!$G$5</c:f>
              <c:numCache>
                <c:formatCode>General</c:formatCode>
                <c:ptCount val="1"/>
                <c:pt idx="0">
                  <c:v>17.755233925961079</c:v>
                </c:pt>
              </c:numCache>
            </c:numRef>
          </c:val>
        </c:ser>
        <c:ser>
          <c:idx val="1"/>
          <c:order val="2"/>
          <c:tx>
            <c:strRef>
              <c:f>'5 scenarios 5 countries primary'!$C$22</c:f>
              <c:strCache>
                <c:ptCount val="1"/>
                <c:pt idx="0">
                  <c:v>Accelerated Progress I with Cost Premium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numFmt formatCode="#,##0" sourceLinked="0"/>
            <c:txPr>
              <a:bodyPr rot="-5400000" vert="horz"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'5 scenarios 5 countries primary'!$G$4</c:f>
              <c:numCache>
                <c:formatCode>General</c:formatCode>
                <c:ptCount val="1"/>
                <c:pt idx="0">
                  <c:v>-1064.8296816627724</c:v>
                </c:pt>
              </c:numCache>
            </c:numRef>
          </c:val>
        </c:ser>
        <c:ser>
          <c:idx val="4"/>
          <c:order val="3"/>
          <c:tx>
            <c:strRef>
              <c:f>'5 scenarios 5 countries primary'!$C$25</c:f>
              <c:strCache>
                <c:ptCount val="1"/>
                <c:pt idx="0">
                  <c:v>Accelerated Progress II with Cost Premium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txPr>
              <a:bodyPr rot="-5400000" vert="horz"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'5 scenarios 5 countries primary'!$G$15</c:f>
              <c:numCache>
                <c:formatCode>General</c:formatCode>
                <c:ptCount val="1"/>
                <c:pt idx="0">
                  <c:v>-952.92259675678145</c:v>
                </c:pt>
              </c:numCache>
            </c:numRef>
          </c:val>
        </c:ser>
        <c:ser>
          <c:idx val="3"/>
          <c:order val="4"/>
          <c:tx>
            <c:strRef>
              <c:f>'5 scenarios 5 countries primary'!$C$24</c:f>
              <c:strCache>
                <c:ptCount val="1"/>
                <c:pt idx="0">
                  <c:v>Learning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txPr>
              <a:bodyPr rot="-5400000" vert="horz"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'5 scenarios 5 countries primary'!$G$24</c:f>
              <c:numCache>
                <c:formatCode>General</c:formatCode>
                <c:ptCount val="1"/>
                <c:pt idx="0">
                  <c:v>-2709.1819660456649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0"/>
        <c:axId val="81031168"/>
        <c:axId val="81032704"/>
      </c:barChart>
      <c:catAx>
        <c:axId val="8103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81032704"/>
        <c:crosses val="autoZero"/>
        <c:auto val="1"/>
        <c:lblAlgn val="ctr"/>
        <c:lblOffset val="100"/>
        <c:noMultiLvlLbl val="0"/>
      </c:catAx>
      <c:valAx>
        <c:axId val="81032704"/>
        <c:scaling>
          <c:orientation val="minMax"/>
          <c:max val="1000"/>
          <c:min val="-300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MLN CURRENT US DOLLARS</a:t>
                </a:r>
              </a:p>
            </c:rich>
          </c:tx>
          <c:layout>
            <c:manualLayout>
              <c:xMode val="edge"/>
              <c:yMode val="edge"/>
              <c:x val="1.650519228574689E-2"/>
              <c:y val="0.4478452259281118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1031168"/>
        <c:crosses val="autoZero"/>
        <c:crossBetween val="between"/>
      </c:valAx>
    </c:plotArea>
    <c:legend>
      <c:legendPos val="t"/>
      <c:legendEntry>
        <c:idx val="3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5.3250456464681045E-2"/>
          <c:y val="0.13690346293550601"/>
          <c:w val="0.89115554756006998"/>
          <c:h val="0.2728679082179166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Finance Gap in Primary Education in</a:t>
            </a:r>
            <a:r>
              <a:rPr lang="en-US" sz="2000" baseline="0"/>
              <a:t> Mozambique</a:t>
            </a:r>
            <a:endParaRPr lang="en-US" sz="2000"/>
          </a:p>
        </c:rich>
      </c:tx>
      <c:layout>
        <c:manualLayout>
          <c:xMode val="edge"/>
          <c:yMode val="edge"/>
          <c:x val="0.12687079196622161"/>
          <c:y val="2.444735541512521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640134657080909"/>
          <c:y val="0.44980024663279067"/>
          <c:w val="0.74572506561679797"/>
          <c:h val="0.48340643577070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'5 scenarios 5 countries primary'!$C$21</c:f>
              <c:strCache>
                <c:ptCount val="1"/>
                <c:pt idx="0">
                  <c:v>Basic</c:v>
                </c:pt>
              </c:strCache>
            </c:strRef>
          </c:tx>
          <c:invertIfNegative val="0"/>
          <c:dLbls>
            <c:numFmt formatCode="#,##0" sourceLinked="0"/>
            <c:txPr>
              <a:bodyPr rot="-5400000" vert="horz"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'5 scenarios 5 countries primary'!$G$3</c:f>
              <c:numCache>
                <c:formatCode>General</c:formatCode>
                <c:ptCount val="1"/>
                <c:pt idx="0">
                  <c:v>29.336462873993469</c:v>
                </c:pt>
              </c:numCache>
            </c:numRef>
          </c:val>
        </c:ser>
        <c:ser>
          <c:idx val="2"/>
          <c:order val="1"/>
          <c:tx>
            <c:strRef>
              <c:f>'5 scenarios 5 countries primary'!$C$23</c:f>
              <c:strCache>
                <c:ptCount val="1"/>
                <c:pt idx="0">
                  <c:v>Basic with Cost Premium</c:v>
                </c:pt>
              </c:strCache>
            </c:strRef>
          </c:tx>
          <c:invertIfNegative val="0"/>
          <c:dLbls>
            <c:numFmt formatCode="#,##0" sourceLinked="0"/>
            <c:txPr>
              <a:bodyPr rot="-5400000" vert="horz"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'5 scenarios 5 countries primary'!$G$5</c:f>
              <c:numCache>
                <c:formatCode>General</c:formatCode>
                <c:ptCount val="1"/>
                <c:pt idx="0">
                  <c:v>17.755233925961079</c:v>
                </c:pt>
              </c:numCache>
            </c:numRef>
          </c:val>
        </c:ser>
        <c:ser>
          <c:idx val="1"/>
          <c:order val="2"/>
          <c:tx>
            <c:strRef>
              <c:f>'5 scenarios 5 countries primary'!$C$22</c:f>
              <c:strCache>
                <c:ptCount val="1"/>
                <c:pt idx="0">
                  <c:v>Accelerated Progress I with Cost Premium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numFmt formatCode="#,##0" sourceLinked="0"/>
            <c:txPr>
              <a:bodyPr rot="-5400000" vert="horz"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'5 scenarios 5 countries primary'!$G$4</c:f>
              <c:numCache>
                <c:formatCode>General</c:formatCode>
                <c:ptCount val="1"/>
                <c:pt idx="0">
                  <c:v>-1064.8296816627724</c:v>
                </c:pt>
              </c:numCache>
            </c:numRef>
          </c:val>
        </c:ser>
        <c:ser>
          <c:idx val="4"/>
          <c:order val="3"/>
          <c:tx>
            <c:strRef>
              <c:f>'5 scenarios 5 countries primary'!$C$25</c:f>
              <c:strCache>
                <c:ptCount val="1"/>
                <c:pt idx="0">
                  <c:v>Accelerated Progress II with Cost Premium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txPr>
              <a:bodyPr rot="-5400000" vert="horz"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'5 scenarios 5 countries primary'!$G$15</c:f>
              <c:numCache>
                <c:formatCode>General</c:formatCode>
                <c:ptCount val="1"/>
                <c:pt idx="0">
                  <c:v>-952.92259675678145</c:v>
                </c:pt>
              </c:numCache>
            </c:numRef>
          </c:val>
        </c:ser>
        <c:ser>
          <c:idx val="3"/>
          <c:order val="4"/>
          <c:tx>
            <c:strRef>
              <c:f>'5 scenarios 5 countries primary'!$C$24</c:f>
              <c:strCache>
                <c:ptCount val="1"/>
                <c:pt idx="0">
                  <c:v>Learning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txPr>
              <a:bodyPr rot="-5400000" vert="horz"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'5 scenarios 5 countries primary'!$G$24</c:f>
              <c:numCache>
                <c:formatCode>General</c:formatCode>
                <c:ptCount val="1"/>
                <c:pt idx="0">
                  <c:v>-2709.1819660456649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0"/>
        <c:axId val="85943040"/>
        <c:axId val="85944576"/>
      </c:barChart>
      <c:catAx>
        <c:axId val="8594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85944576"/>
        <c:crosses val="autoZero"/>
        <c:auto val="1"/>
        <c:lblAlgn val="ctr"/>
        <c:lblOffset val="100"/>
        <c:noMultiLvlLbl val="0"/>
      </c:catAx>
      <c:valAx>
        <c:axId val="85944576"/>
        <c:scaling>
          <c:orientation val="minMax"/>
          <c:max val="1000"/>
          <c:min val="-300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MLN CURRENT US DOLLARS</a:t>
                </a:r>
              </a:p>
            </c:rich>
          </c:tx>
          <c:layout>
            <c:manualLayout>
              <c:xMode val="edge"/>
              <c:yMode val="edge"/>
              <c:x val="1.650519228574689E-2"/>
              <c:y val="0.4478452259281118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5943040"/>
        <c:crosses val="autoZero"/>
        <c:crossBetween val="between"/>
      </c:valAx>
    </c:plotArea>
    <c:legend>
      <c:legendPos val="t"/>
      <c:legendEntry>
        <c:idx val="3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5.3250456464681045E-2"/>
          <c:y val="0.13690346293550601"/>
          <c:w val="0.89115554756006998"/>
          <c:h val="0.2728679082179166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Finance Gap in Primary Education in</a:t>
            </a:r>
            <a:r>
              <a:rPr lang="en-US" sz="2000" baseline="0"/>
              <a:t> Mozambique</a:t>
            </a:r>
            <a:endParaRPr lang="en-US" sz="2000"/>
          </a:p>
        </c:rich>
      </c:tx>
      <c:layout>
        <c:manualLayout>
          <c:xMode val="edge"/>
          <c:yMode val="edge"/>
          <c:x val="0.12687079196622161"/>
          <c:y val="2.444735541512521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640134657080909"/>
          <c:y val="0.44980024663279067"/>
          <c:w val="0.74572506561679797"/>
          <c:h val="0.48340643577070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'5 scenarios 5 countries primary'!$C$21</c:f>
              <c:strCache>
                <c:ptCount val="1"/>
                <c:pt idx="0">
                  <c:v>Basic</c:v>
                </c:pt>
              </c:strCache>
            </c:strRef>
          </c:tx>
          <c:invertIfNegative val="0"/>
          <c:dLbls>
            <c:numFmt formatCode="#,##0" sourceLinked="0"/>
            <c:txPr>
              <a:bodyPr rot="-5400000" vert="horz"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'5 scenarios 5 countries primary'!$G$3</c:f>
              <c:numCache>
                <c:formatCode>General</c:formatCode>
                <c:ptCount val="1"/>
                <c:pt idx="0">
                  <c:v>29.336462873993469</c:v>
                </c:pt>
              </c:numCache>
            </c:numRef>
          </c:val>
        </c:ser>
        <c:ser>
          <c:idx val="2"/>
          <c:order val="1"/>
          <c:tx>
            <c:strRef>
              <c:f>'5 scenarios 5 countries primary'!$C$23</c:f>
              <c:strCache>
                <c:ptCount val="1"/>
                <c:pt idx="0">
                  <c:v>Basic with Cost Premium</c:v>
                </c:pt>
              </c:strCache>
            </c:strRef>
          </c:tx>
          <c:invertIfNegative val="0"/>
          <c:dLbls>
            <c:numFmt formatCode="#,##0" sourceLinked="0"/>
            <c:txPr>
              <a:bodyPr rot="-5400000" vert="horz"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'5 scenarios 5 countries primary'!$G$5</c:f>
              <c:numCache>
                <c:formatCode>General</c:formatCode>
                <c:ptCount val="1"/>
                <c:pt idx="0">
                  <c:v>17.755233925961079</c:v>
                </c:pt>
              </c:numCache>
            </c:numRef>
          </c:val>
        </c:ser>
        <c:ser>
          <c:idx val="1"/>
          <c:order val="2"/>
          <c:tx>
            <c:strRef>
              <c:f>'5 scenarios 5 countries primary'!$C$22</c:f>
              <c:strCache>
                <c:ptCount val="1"/>
                <c:pt idx="0">
                  <c:v>Accelerated Progress I with Cost Premium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numFmt formatCode="#,##0" sourceLinked="0"/>
            <c:txPr>
              <a:bodyPr rot="-5400000" vert="horz"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'5 scenarios 5 countries primary'!$G$4</c:f>
              <c:numCache>
                <c:formatCode>General</c:formatCode>
                <c:ptCount val="1"/>
                <c:pt idx="0">
                  <c:v>-1064.8296816627724</c:v>
                </c:pt>
              </c:numCache>
            </c:numRef>
          </c:val>
        </c:ser>
        <c:ser>
          <c:idx val="4"/>
          <c:order val="3"/>
          <c:tx>
            <c:strRef>
              <c:f>'5 scenarios 5 countries primary'!$C$25</c:f>
              <c:strCache>
                <c:ptCount val="1"/>
                <c:pt idx="0">
                  <c:v>Accelerated Progress II with Cost Premium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numFmt formatCode="#,##0" sourceLinked="0"/>
            <c:txPr>
              <a:bodyPr rot="-5400000" vert="horz"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'5 scenarios 5 countries primary'!$G$15</c:f>
              <c:numCache>
                <c:formatCode>General</c:formatCode>
                <c:ptCount val="1"/>
                <c:pt idx="0">
                  <c:v>-952.92259675678145</c:v>
                </c:pt>
              </c:numCache>
            </c:numRef>
          </c:val>
        </c:ser>
        <c:ser>
          <c:idx val="3"/>
          <c:order val="4"/>
          <c:tx>
            <c:strRef>
              <c:f>'5 scenarios 5 countries primary'!$C$24</c:f>
              <c:strCache>
                <c:ptCount val="1"/>
                <c:pt idx="0">
                  <c:v>Learning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txPr>
              <a:bodyPr rot="-5400000" vert="horz"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'5 scenarios 5 countries primary'!$G$24</c:f>
              <c:numCache>
                <c:formatCode>General</c:formatCode>
                <c:ptCount val="1"/>
                <c:pt idx="0">
                  <c:v>-2709.1819660456649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0"/>
        <c:axId val="88122880"/>
        <c:axId val="88124416"/>
      </c:barChart>
      <c:catAx>
        <c:axId val="88122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88124416"/>
        <c:crosses val="autoZero"/>
        <c:auto val="1"/>
        <c:lblAlgn val="ctr"/>
        <c:lblOffset val="100"/>
        <c:noMultiLvlLbl val="0"/>
      </c:catAx>
      <c:valAx>
        <c:axId val="88124416"/>
        <c:scaling>
          <c:orientation val="minMax"/>
          <c:max val="1000"/>
          <c:min val="-300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MLN CURRENT US DOLLARS</a:t>
                </a:r>
              </a:p>
            </c:rich>
          </c:tx>
          <c:layout>
            <c:manualLayout>
              <c:xMode val="edge"/>
              <c:yMode val="edge"/>
              <c:x val="1.650519228574689E-2"/>
              <c:y val="0.4478452259281118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8122880"/>
        <c:crosses val="autoZero"/>
        <c:crossBetween val="between"/>
      </c:valAx>
    </c:plotArea>
    <c:legend>
      <c:legendPos val="t"/>
      <c:legendEntry>
        <c:idx val="4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5.3250456464681045E-2"/>
          <c:y val="0.13690346293550601"/>
          <c:w val="0.89115554756006998"/>
          <c:h val="0.2728679082179166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C965D31-9B78-4BA9-AA15-5B8834ECCDED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A7986EA9-6E73-4211-AB6F-75D1B5229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81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4183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4183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D3BC87C-9246-4AFD-9C0D-3EE9E2D2D8F5}" type="datetimeFigureOut">
              <a:rPr lang="en-US"/>
              <a:pPr>
                <a:defRPr/>
              </a:pPr>
              <a:t>3/13/2014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87" tIns="45894" rIns="91787" bIns="4589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7187"/>
          </a:xfrm>
          <a:prstGeom prst="rect">
            <a:avLst/>
          </a:prstGeom>
        </p:spPr>
        <p:txBody>
          <a:bodyPr vert="horz" lIns="91787" tIns="45894" rIns="91787" bIns="4589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3328"/>
            <a:ext cx="3043979" cy="464183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3328"/>
            <a:ext cx="3043979" cy="464183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625AE7D-2ABF-4AF7-8215-38EBA03639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86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592" y="4422459"/>
            <a:ext cx="7019919" cy="418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4064" indent="-286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715" indent="-228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600" indent="-228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486" indent="-228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8372" indent="-228943" defTabSz="457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6258" indent="-228943" defTabSz="457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144" indent="-228943" defTabSz="457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2029" indent="-228943" defTabSz="457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47D669-52F0-4963-8454-4E7B7877850E}" type="slidenum">
              <a:rPr lang="en-US" altLang="en-US" smtClean="0"/>
              <a:pPr eaLnBrk="1" hangingPunct="1"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</a:t>
            </a:r>
            <a:r>
              <a:rPr lang="en-US" baseline="0" dirty="0" smtClean="0"/>
              <a:t> about Eritrea and Uganda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25AE7D-2ABF-4AF7-8215-38EBA036397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93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25AE7D-2ABF-4AF7-8215-38EBA036397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16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25AE7D-2ABF-4AF7-8215-38EBA036397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1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25AE7D-2ABF-4AF7-8215-38EBA036397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1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25AE7D-2ABF-4AF7-8215-38EBA036397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14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25AE7D-2ABF-4AF7-8215-38EBA036397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HI360 Slide Cover_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875"/>
            <a:ext cx="913765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4750" y="2706260"/>
            <a:ext cx="7143450" cy="11308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4750" y="3837080"/>
            <a:ext cx="7143450" cy="1801719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32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71695"/>
            <a:ext cx="5486400" cy="355587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CF646-04A8-4AB8-BF9B-840CFD634F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6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75E95-49EB-4CC4-9AE0-343259FA3E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28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9ABFF-A5D2-4C3E-B030-E775553E48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4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DC4DE-5C0F-40C0-A4AA-E790607B17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26346-361E-4C3D-847E-66906513C9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8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C3419-2252-4969-8ECA-BB00806C1F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02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1B209-C8DF-460A-A6A6-62CA5C6240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9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464AE-2A8B-4CEF-B7CB-056E17D793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26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95C455E-AD1C-461F-8B7F-BE433A363B36}" type="datetimeFigureOut">
              <a:rPr lang="en-US"/>
              <a:pPr>
                <a:defRPr/>
              </a:pPr>
              <a:t>3/13/2014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D3023-02B9-470B-B9C7-AE36EA3537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24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566102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90613"/>
            <a:ext cx="82296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4572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F448BC0-3103-4B6C-BC92-C38C1D7D21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FHI360 Slide Second Page_orang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188"/>
            <a:ext cx="9144000" cy="591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5678488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01725"/>
            <a:ext cx="8229600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A2BE095-0AC1-4225-B7F2-6B2B8D0711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7" r:id="rId8"/>
    <p:sldLayoutId id="2147483845" r:id="rId9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5C6F7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C6F7A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C6F7A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C6F7A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C6F7A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5C6F7A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5C6F7A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5C6F7A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5C6F7A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AFBD21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AFBD21"/>
        </a:buClr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AFBD2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AFBD21"/>
        </a:buClr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AFBD21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81" name="Line 19"/>
            <p:cNvSpPr>
              <a:spLocks noChangeShapeType="1"/>
            </p:cNvSpPr>
            <p:nvPr/>
          </p:nvSpPr>
          <p:spPr bwMode="gray">
            <a:xfrm>
              <a:off x="0" y="4059"/>
              <a:ext cx="5760" cy="0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4000" tIns="54000" rIns="54000" bIns="54000"/>
            <a:lstStyle/>
            <a:p>
              <a:endParaRPr lang="en-US"/>
            </a:p>
          </p:txBody>
        </p:sp>
        <p:sp>
          <p:nvSpPr>
            <p:cNvPr id="3082" name="Line 20"/>
            <p:cNvSpPr>
              <a:spLocks noChangeShapeType="1"/>
            </p:cNvSpPr>
            <p:nvPr/>
          </p:nvSpPr>
          <p:spPr bwMode="gray">
            <a:xfrm>
              <a:off x="4212" y="0"/>
              <a:ext cx="0" cy="4320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4000" tIns="54000" rIns="54000" bIns="54000"/>
            <a:lstStyle/>
            <a:p>
              <a:endParaRPr lang="en-US"/>
            </a:p>
          </p:txBody>
        </p:sp>
        <p:sp>
          <p:nvSpPr>
            <p:cNvPr id="3083" name="Line 21"/>
            <p:cNvSpPr>
              <a:spLocks noChangeShapeType="1"/>
            </p:cNvSpPr>
            <p:nvPr/>
          </p:nvSpPr>
          <p:spPr bwMode="gray">
            <a:xfrm>
              <a:off x="4309" y="0"/>
              <a:ext cx="0" cy="4320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4000" tIns="54000" rIns="54000" bIns="54000"/>
            <a:lstStyle/>
            <a:p>
              <a:endParaRPr lang="en-US"/>
            </a:p>
          </p:txBody>
        </p:sp>
        <p:sp>
          <p:nvSpPr>
            <p:cNvPr id="3084" name="Line 22"/>
            <p:cNvSpPr>
              <a:spLocks noChangeShapeType="1"/>
            </p:cNvSpPr>
            <p:nvPr/>
          </p:nvSpPr>
          <p:spPr bwMode="gray">
            <a:xfrm>
              <a:off x="158" y="0"/>
              <a:ext cx="0" cy="4320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4000" tIns="54000" rIns="54000" bIns="54000"/>
            <a:lstStyle/>
            <a:p>
              <a:endParaRPr lang="en-US"/>
            </a:p>
          </p:txBody>
        </p:sp>
        <p:sp>
          <p:nvSpPr>
            <p:cNvPr id="3085" name="Line 23"/>
            <p:cNvSpPr>
              <a:spLocks noChangeShapeType="1"/>
            </p:cNvSpPr>
            <p:nvPr/>
          </p:nvSpPr>
          <p:spPr bwMode="gray">
            <a:xfrm>
              <a:off x="2833" y="0"/>
              <a:ext cx="0" cy="4320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4000" tIns="54000" rIns="54000" bIns="54000"/>
            <a:lstStyle/>
            <a:p>
              <a:endParaRPr lang="en-US"/>
            </a:p>
          </p:txBody>
        </p:sp>
        <p:sp>
          <p:nvSpPr>
            <p:cNvPr id="3086" name="Line 24"/>
            <p:cNvSpPr>
              <a:spLocks noChangeShapeType="1"/>
            </p:cNvSpPr>
            <p:nvPr/>
          </p:nvSpPr>
          <p:spPr bwMode="gray">
            <a:xfrm>
              <a:off x="2924" y="0"/>
              <a:ext cx="0" cy="4320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4000" tIns="54000" rIns="54000" bIns="54000"/>
            <a:lstStyle/>
            <a:p>
              <a:endParaRPr lang="en-US"/>
            </a:p>
          </p:txBody>
        </p:sp>
        <p:sp>
          <p:nvSpPr>
            <p:cNvPr id="3087" name="Line 25"/>
            <p:cNvSpPr>
              <a:spLocks noChangeShapeType="1"/>
            </p:cNvSpPr>
            <p:nvPr/>
          </p:nvSpPr>
          <p:spPr bwMode="gray">
            <a:xfrm>
              <a:off x="5598" y="0"/>
              <a:ext cx="0" cy="4320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4000" tIns="54000" rIns="54000" bIns="54000"/>
            <a:lstStyle/>
            <a:p>
              <a:endParaRPr lang="en-US"/>
            </a:p>
          </p:txBody>
        </p:sp>
        <p:sp>
          <p:nvSpPr>
            <p:cNvPr id="3088" name="Line 26"/>
            <p:cNvSpPr>
              <a:spLocks noChangeShapeType="1"/>
            </p:cNvSpPr>
            <p:nvPr/>
          </p:nvSpPr>
          <p:spPr bwMode="gray">
            <a:xfrm>
              <a:off x="0" y="570"/>
              <a:ext cx="5760" cy="0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4000" tIns="54000" rIns="54000" bIns="54000"/>
            <a:lstStyle/>
            <a:p>
              <a:endParaRPr lang="en-US"/>
            </a:p>
          </p:txBody>
        </p:sp>
        <p:sp>
          <p:nvSpPr>
            <p:cNvPr id="3089" name="Line 27"/>
            <p:cNvSpPr>
              <a:spLocks noChangeShapeType="1"/>
            </p:cNvSpPr>
            <p:nvPr/>
          </p:nvSpPr>
          <p:spPr bwMode="gray">
            <a:xfrm>
              <a:off x="0" y="799"/>
              <a:ext cx="5760" cy="0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4000" tIns="54000" rIns="54000" bIns="54000"/>
            <a:lstStyle/>
            <a:p>
              <a:endParaRPr lang="en-US"/>
            </a:p>
          </p:txBody>
        </p:sp>
        <p:sp>
          <p:nvSpPr>
            <p:cNvPr id="3090" name="Line 28"/>
            <p:cNvSpPr>
              <a:spLocks noChangeShapeType="1"/>
            </p:cNvSpPr>
            <p:nvPr/>
          </p:nvSpPr>
          <p:spPr bwMode="gray">
            <a:xfrm>
              <a:off x="0" y="2385"/>
              <a:ext cx="5760" cy="0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4000" tIns="54000" rIns="54000" bIns="54000"/>
            <a:lstStyle/>
            <a:p>
              <a:endParaRPr lang="en-US"/>
            </a:p>
          </p:txBody>
        </p:sp>
        <p:sp>
          <p:nvSpPr>
            <p:cNvPr id="3091" name="Line 29"/>
            <p:cNvSpPr>
              <a:spLocks noChangeShapeType="1"/>
            </p:cNvSpPr>
            <p:nvPr/>
          </p:nvSpPr>
          <p:spPr bwMode="gray">
            <a:xfrm>
              <a:off x="0" y="2478"/>
              <a:ext cx="5760" cy="0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4000" tIns="54000" rIns="54000" bIns="54000"/>
            <a:lstStyle/>
            <a:p>
              <a:endParaRPr lang="en-US"/>
            </a:p>
          </p:txBody>
        </p:sp>
        <p:sp>
          <p:nvSpPr>
            <p:cNvPr id="3092" name="Line 30"/>
            <p:cNvSpPr>
              <a:spLocks noChangeShapeType="1"/>
            </p:cNvSpPr>
            <p:nvPr/>
          </p:nvSpPr>
          <p:spPr bwMode="gray">
            <a:xfrm>
              <a:off x="0" y="4156"/>
              <a:ext cx="5760" cy="0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4000" tIns="54000" rIns="54000" bIns="54000"/>
            <a:lstStyle/>
            <a:p>
              <a:endParaRPr lang="en-US"/>
            </a:p>
          </p:txBody>
        </p:sp>
        <p:sp>
          <p:nvSpPr>
            <p:cNvPr id="3093" name="Line 31"/>
            <p:cNvSpPr>
              <a:spLocks noChangeShapeType="1"/>
            </p:cNvSpPr>
            <p:nvPr/>
          </p:nvSpPr>
          <p:spPr bwMode="gray">
            <a:xfrm>
              <a:off x="1449" y="0"/>
              <a:ext cx="0" cy="4320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4000" tIns="54000" rIns="54000" bIns="54000"/>
            <a:lstStyle/>
            <a:p>
              <a:endParaRPr lang="en-US"/>
            </a:p>
          </p:txBody>
        </p:sp>
        <p:sp>
          <p:nvSpPr>
            <p:cNvPr id="3094" name="Line 32"/>
            <p:cNvSpPr>
              <a:spLocks noChangeShapeType="1"/>
            </p:cNvSpPr>
            <p:nvPr/>
          </p:nvSpPr>
          <p:spPr bwMode="gray">
            <a:xfrm>
              <a:off x="1539" y="0"/>
              <a:ext cx="0" cy="4320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4000" tIns="54000" rIns="54000" bIns="54000"/>
            <a:lstStyle/>
            <a:p>
              <a:endParaRPr lang="en-US"/>
            </a:p>
          </p:txBody>
        </p:sp>
        <p:sp>
          <p:nvSpPr>
            <p:cNvPr id="3095" name="Line 33"/>
            <p:cNvSpPr>
              <a:spLocks noChangeShapeType="1"/>
            </p:cNvSpPr>
            <p:nvPr/>
          </p:nvSpPr>
          <p:spPr bwMode="gray">
            <a:xfrm>
              <a:off x="0" y="346"/>
              <a:ext cx="5760" cy="0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54000" tIns="54000" rIns="54000" bIns="54000"/>
            <a:lstStyle/>
            <a:p>
              <a:endParaRPr lang="en-US"/>
            </a:p>
          </p:txBody>
        </p:sp>
      </p:grp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252413" y="520700"/>
            <a:ext cx="86391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2413" y="1268413"/>
            <a:ext cx="863917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7" name="Copyright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52413" y="6597650"/>
            <a:ext cx="42529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22447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22447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22447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22447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22447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447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447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447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4472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defRPr/>
            </a:pPr>
            <a:r>
              <a:rPr lang="en-US" altLang="en-US" sz="700" smtClean="0">
                <a:solidFill>
                  <a:srgbClr val="808080"/>
                </a:solidFill>
                <a:latin typeface="Arial Narrow" pitchFamily="34" charset="0"/>
                <a:ea typeface="MS Mincho" pitchFamily="49" charset="-128"/>
              </a:rPr>
              <a:t>©  2011 Grant Thornton   |   Project Phoenix   |   May 2011</a:t>
            </a:r>
            <a:endParaRPr lang="en-US" altLang="en-US" sz="70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7696200" y="0"/>
            <a:ext cx="1249363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tIns="54000" rIns="54000" bIns="54000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914400" eaLnBrk="1" hangingPunct="1">
              <a:defRPr/>
            </a:pPr>
            <a:r>
              <a:rPr lang="en-US" altLang="en-US" sz="3200" b="1" smtClean="0">
                <a:solidFill>
                  <a:srgbClr val="808080"/>
                </a:solidFill>
                <a:latin typeface="Arial Narrow" pitchFamily="34" charset="0"/>
              </a:rPr>
              <a:t>DRAFT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79" name="Line 107"/>
          <p:cNvSpPr>
            <a:spLocks noChangeShapeType="1"/>
          </p:cNvSpPr>
          <p:nvPr/>
        </p:nvSpPr>
        <p:spPr bwMode="gray">
          <a:xfrm>
            <a:off x="252413" y="550863"/>
            <a:ext cx="8640762" cy="0"/>
          </a:xfrm>
          <a:prstGeom prst="line">
            <a:avLst/>
          </a:prstGeom>
          <a:noFill/>
          <a:ln w="3175">
            <a:solidFill>
              <a:srgbClr val="8282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4000" tIns="54000" rIns="54000" bIns="54000" anchorCtr="1">
            <a:spAutoFit/>
          </a:bodyPr>
          <a:lstStyle/>
          <a:p>
            <a:endParaRPr lang="en-US"/>
          </a:p>
        </p:txBody>
      </p:sp>
      <p:sp>
        <p:nvSpPr>
          <p:cNvPr id="3080" name="TextBox 9"/>
          <p:cNvSpPr txBox="1">
            <a:spLocks noChangeArrowheads="1"/>
          </p:cNvSpPr>
          <p:nvPr/>
        </p:nvSpPr>
        <p:spPr bwMode="gray">
          <a:xfrm>
            <a:off x="252413" y="6699250"/>
            <a:ext cx="27749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hangingPunct="1">
              <a:defRPr/>
            </a:pPr>
            <a:r>
              <a:rPr lang="en-US" altLang="en-US" sz="600" smtClean="0">
                <a:solidFill>
                  <a:srgbClr val="808080"/>
                </a:solidFill>
                <a:latin typeface="Arial Narrow" pitchFamily="34" charset="0"/>
                <a:ea typeface="MS Mincho" pitchFamily="49" charset="-128"/>
              </a:rPr>
              <a:t>U.S. member firm of Grant Thornton International Ltd.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GB" sz="20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rtl="0" eaLnBrk="0" fontAlgn="base" hangingPunct="0">
        <a:spcBef>
          <a:spcPts val="400"/>
        </a:spcBef>
        <a:spcAft>
          <a:spcPct val="0"/>
        </a:spcAft>
        <a:buFont typeface="Arial" charset="0"/>
        <a:defRPr sz="10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algn="l" rtl="0" eaLnBrk="0" fontAlgn="base" hangingPunct="0">
        <a:spcBef>
          <a:spcPts val="400"/>
        </a:spcBef>
        <a:spcAft>
          <a:spcPct val="0"/>
        </a:spcAft>
        <a:buFont typeface="Arial" charset="0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177800" indent="-177800" algn="l" rtl="0" eaLnBrk="0" fontAlgn="base" hangingPunct="0">
        <a:spcBef>
          <a:spcPts val="400"/>
        </a:spcBef>
        <a:spcAft>
          <a:spcPct val="0"/>
        </a:spcAft>
        <a:buClr>
          <a:schemeClr val="bg2"/>
        </a:buClr>
        <a:buFont typeface="Wingdings 2" pitchFamily="18" charset="2"/>
        <a:buChar char="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4150" algn="l" rtl="0" eaLnBrk="0" fontAlgn="base" hangingPunct="0">
        <a:spcBef>
          <a:spcPts val="400"/>
        </a:spcBef>
        <a:spcAft>
          <a:spcPct val="0"/>
        </a:spcAft>
        <a:buClr>
          <a:schemeClr val="bg2"/>
        </a:buClr>
        <a:buFont typeface="Symbol" pitchFamily="18" charset="2"/>
        <a:buChar char="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77800" algn="l" rtl="0" eaLnBrk="0" fontAlgn="base" hangingPunct="0">
        <a:spcBef>
          <a:spcPts val="400"/>
        </a:spcBef>
        <a:spcAft>
          <a:spcPct val="0"/>
        </a:spcAft>
        <a:buClr>
          <a:schemeClr val="bg2"/>
        </a:buClr>
        <a:buFont typeface="Symbol" pitchFamily="18" charset="2"/>
        <a:buChar char="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717550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bg2"/>
        </a:buClr>
        <a:buFont typeface="Symbol" pitchFamily="18" charset="2"/>
        <a:buChar char="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895350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bg2"/>
        </a:buClr>
        <a:buFont typeface="Symbol" pitchFamily="18" charset="2"/>
        <a:buChar char="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079500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bg2"/>
        </a:buClr>
        <a:buFont typeface="Symbol" pitchFamily="18" charset="2"/>
        <a:buChar char="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257300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bg2"/>
        </a:buClr>
        <a:buFont typeface="Symbol" pitchFamily="18" charset="2"/>
        <a:buChar char="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vertyactionlab.org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dc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/>
        </p:nvSpPr>
        <p:spPr>
          <a:xfrm>
            <a:off x="1216025" y="2584450"/>
            <a:ext cx="7646988" cy="1468438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none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2900" cap="all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6147" name="Title 31"/>
          <p:cNvSpPr>
            <a:spLocks noGrp="1"/>
          </p:cNvSpPr>
          <p:nvPr>
            <p:ph type="ctrTitle"/>
          </p:nvPr>
        </p:nvSpPr>
        <p:spPr>
          <a:xfrm>
            <a:off x="1314450" y="1868488"/>
            <a:ext cx="7143750" cy="9318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b="0" dirty="0" smtClean="0"/>
              <a:t>The Nickels and Dimes of </a:t>
            </a:r>
            <a:br>
              <a:rPr lang="en-US" altLang="en-US" sz="3200" b="0" dirty="0" smtClean="0"/>
            </a:br>
            <a:r>
              <a:rPr lang="en-US" altLang="en-US" sz="3200" b="0" dirty="0" smtClean="0"/>
              <a:t>Education for All</a:t>
            </a:r>
            <a:endParaRPr lang="en-US" altLang="en-US" sz="32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440713" y="5369115"/>
            <a:ext cx="35988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Carina </a:t>
            </a:r>
            <a:r>
              <a:rPr lang="en-US" sz="1400" dirty="0" err="1" smtClean="0">
                <a:solidFill>
                  <a:schemeClr val="bg1"/>
                </a:solidFill>
              </a:rPr>
              <a:t>Omoeva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and Ania Chaluda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Education Policy and Data Center, FHI 360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epdc@fhi360.org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itle 31"/>
          <p:cNvSpPr txBox="1">
            <a:spLocks/>
          </p:cNvSpPr>
          <p:nvPr/>
        </p:nvSpPr>
        <p:spPr bwMode="auto">
          <a:xfrm>
            <a:off x="1314450" y="3175002"/>
            <a:ext cx="71437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000" b="0" dirty="0" smtClean="0"/>
              <a:t>Part II: Will we (ever) reach universal primary completion, and how much will it cost?</a:t>
            </a:r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987396" cy="992188"/>
          </a:xfrm>
        </p:spPr>
        <p:txBody>
          <a:bodyPr/>
          <a:lstStyle/>
          <a:p>
            <a:r>
              <a:rPr lang="en-US" dirty="0" smtClean="0"/>
              <a:t>Can we accelerate the progress?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81416" y="2056300"/>
            <a:ext cx="3709097" cy="1884411"/>
            <a:chOff x="77638" y="2553419"/>
            <a:chExt cx="4287328" cy="1884411"/>
          </a:xfrm>
        </p:grpSpPr>
        <p:grpSp>
          <p:nvGrpSpPr>
            <p:cNvPr id="9" name="Group 8"/>
            <p:cNvGrpSpPr/>
            <p:nvPr/>
          </p:nvGrpSpPr>
          <p:grpSpPr>
            <a:xfrm>
              <a:off x="496019" y="2553419"/>
              <a:ext cx="3295174" cy="1393165"/>
              <a:chOff x="948907" y="4321834"/>
              <a:chExt cx="3295174" cy="1393165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948907" y="4321834"/>
                <a:ext cx="3295174" cy="408623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Accelerated Progress I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Right Arrow 6"/>
              <p:cNvSpPr/>
              <p:nvPr/>
            </p:nvSpPr>
            <p:spPr>
              <a:xfrm rot="7618352">
                <a:off x="974786" y="5124089"/>
                <a:ext cx="905774" cy="276045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ight Arrow 7"/>
              <p:cNvSpPr/>
              <p:nvPr/>
            </p:nvSpPr>
            <p:spPr>
              <a:xfrm rot="3035632">
                <a:off x="2940176" y="5099718"/>
                <a:ext cx="905774" cy="276045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7638" y="3945539"/>
              <a:ext cx="14406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No dropout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05492" y="3914610"/>
              <a:ext cx="2359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If GIR &lt; 100%, it is set to reach 100% by 2015</a:t>
              </a:r>
              <a:endParaRPr lang="en-US" sz="1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009333" y="2056300"/>
            <a:ext cx="3709097" cy="1884411"/>
            <a:chOff x="77638" y="2553419"/>
            <a:chExt cx="4287328" cy="1884411"/>
          </a:xfrm>
        </p:grpSpPr>
        <p:grpSp>
          <p:nvGrpSpPr>
            <p:cNvPr id="27" name="Group 26"/>
            <p:cNvGrpSpPr/>
            <p:nvPr/>
          </p:nvGrpSpPr>
          <p:grpSpPr>
            <a:xfrm>
              <a:off x="496019" y="2553419"/>
              <a:ext cx="3295174" cy="1393165"/>
              <a:chOff x="948907" y="4321834"/>
              <a:chExt cx="3295174" cy="1393165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948907" y="4321834"/>
                <a:ext cx="3295174" cy="408623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Accelerated Progress II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ight Arrow 30"/>
              <p:cNvSpPr/>
              <p:nvPr/>
            </p:nvSpPr>
            <p:spPr>
              <a:xfrm rot="7618352">
                <a:off x="974786" y="5124089"/>
                <a:ext cx="905774" cy="276045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ight Arrow 31"/>
              <p:cNvSpPr/>
              <p:nvPr/>
            </p:nvSpPr>
            <p:spPr>
              <a:xfrm rot="3035632">
                <a:off x="2940176" y="5099718"/>
                <a:ext cx="905774" cy="276045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77638" y="3945539"/>
              <a:ext cx="14406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No dropout</a:t>
              </a:r>
              <a:endParaRPr lang="en-US" sz="1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05492" y="3914610"/>
              <a:ext cx="2359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If GIR &lt; 100%, it is set to reach 100% by 2015</a:t>
              </a:r>
              <a:endParaRPr lang="en-US" sz="1400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031298" y="4835784"/>
            <a:ext cx="1291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 repetition</a:t>
            </a:r>
            <a:endParaRPr lang="en-US" sz="1400" dirty="0"/>
          </a:p>
        </p:txBody>
      </p:sp>
      <p:sp>
        <p:nvSpPr>
          <p:cNvPr id="21" name="Plus 20"/>
          <p:cNvSpPr/>
          <p:nvPr/>
        </p:nvSpPr>
        <p:spPr>
          <a:xfrm>
            <a:off x="6379566" y="4123426"/>
            <a:ext cx="595222" cy="629729"/>
          </a:xfrm>
          <a:prstGeom prst="mathPlus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4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987396" cy="992188"/>
          </a:xfrm>
        </p:spPr>
        <p:txBody>
          <a:bodyPr/>
          <a:lstStyle/>
          <a:p>
            <a:r>
              <a:rPr lang="en-US" dirty="0" smtClean="0"/>
              <a:t>Can we accelerate the progress?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83415"/>
              </p:ext>
            </p:extLst>
          </p:nvPr>
        </p:nvGraphicFramePr>
        <p:xfrm>
          <a:off x="1519237" y="1771650"/>
          <a:ext cx="6105525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940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987396" cy="992188"/>
          </a:xfrm>
        </p:spPr>
        <p:txBody>
          <a:bodyPr/>
          <a:lstStyle/>
          <a:p>
            <a:r>
              <a:rPr lang="en-US" dirty="0" smtClean="0"/>
              <a:t>Can we accelerate the progress?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08976"/>
              </p:ext>
            </p:extLst>
          </p:nvPr>
        </p:nvGraphicFramePr>
        <p:xfrm>
          <a:off x="1519237" y="1771650"/>
          <a:ext cx="6105525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980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987396" cy="992188"/>
          </a:xfrm>
        </p:spPr>
        <p:txBody>
          <a:bodyPr/>
          <a:lstStyle/>
          <a:p>
            <a:r>
              <a:rPr lang="en-US" dirty="0" smtClean="0"/>
              <a:t>Can we accelerate the progress?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309609"/>
              </p:ext>
            </p:extLst>
          </p:nvPr>
        </p:nvGraphicFramePr>
        <p:xfrm>
          <a:off x="1519237" y="1771650"/>
          <a:ext cx="6105525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883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686801" cy="992188"/>
          </a:xfrm>
        </p:spPr>
        <p:txBody>
          <a:bodyPr/>
          <a:lstStyle/>
          <a:p>
            <a:r>
              <a:rPr lang="en-US" dirty="0" smtClean="0"/>
              <a:t>What about learning?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26771" y="2621053"/>
            <a:ext cx="7589520" cy="3406186"/>
            <a:chOff x="926771" y="2621053"/>
            <a:chExt cx="7589520" cy="340618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771" y="2621053"/>
              <a:ext cx="7589520" cy="308539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186761" y="5719462"/>
              <a:ext cx="67692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Learning Pyramid</a:t>
              </a:r>
              <a:endParaRPr lang="en-US" sz="1400" b="1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981" y="1224200"/>
            <a:ext cx="1974850" cy="1828800"/>
          </a:xfrm>
          <a:prstGeom prst="rect">
            <a:avLst/>
          </a:prstGeom>
          <a:ln w="127000" cap="rnd">
            <a:solidFill>
              <a:schemeClr val="bg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2334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686801" cy="992188"/>
          </a:xfrm>
        </p:spPr>
        <p:txBody>
          <a:bodyPr/>
          <a:lstStyle/>
          <a:p>
            <a:r>
              <a:rPr lang="en-US" dirty="0" smtClean="0"/>
              <a:t>Components of the Learning Pyramid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72104" y="1591574"/>
            <a:ext cx="3306754" cy="1199103"/>
            <a:chOff x="172104" y="1591574"/>
            <a:chExt cx="3306754" cy="1199103"/>
          </a:xfrm>
        </p:grpSpPr>
        <p:sp>
          <p:nvSpPr>
            <p:cNvPr id="9" name="TextBox 8"/>
            <p:cNvSpPr txBox="1"/>
            <p:nvPr/>
          </p:nvSpPr>
          <p:spPr>
            <a:xfrm>
              <a:off x="172104" y="1591574"/>
              <a:ext cx="3062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An ideal school system:</a:t>
              </a:r>
              <a:endParaRPr lang="en-US" b="1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2376801" y="2353949"/>
              <a:ext cx="1102057" cy="436728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654" y="1164878"/>
            <a:ext cx="4559801" cy="23781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5222" y="3950898"/>
            <a:ext cx="465827" cy="3718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24951" y="4045789"/>
            <a:ext cx="4287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ACCESS: % of 14 year olds who have ever entered school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595221" y="4689894"/>
            <a:ext cx="465827" cy="3718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24950" y="4739730"/>
            <a:ext cx="7116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SURVIVAL: % of grade 1 students who reach the given grade in which assessment test was administered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595222" y="5489275"/>
            <a:ext cx="465827" cy="3718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24951" y="5543908"/>
            <a:ext cx="7919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LEARNING: % of students reached the low level of learning according to SACMEQ, PIRLS, SERCE and PASEC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328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686801" cy="992188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62000" y="1848085"/>
            <a:ext cx="7667625" cy="3773646"/>
            <a:chOff x="581025" y="1505185"/>
            <a:chExt cx="7667625" cy="37736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25" y="1505185"/>
              <a:ext cx="7667625" cy="322639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25" y="4731583"/>
              <a:ext cx="7667625" cy="5472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422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smtClean="0"/>
              <a:t>What are the cost implications?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6994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686801" cy="992188"/>
          </a:xfrm>
        </p:spPr>
        <p:txBody>
          <a:bodyPr/>
          <a:lstStyle/>
          <a:p>
            <a:r>
              <a:rPr lang="en-US" dirty="0" smtClean="0"/>
              <a:t>Calculating the cost of increased enrollment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223402" y="1265207"/>
            <a:ext cx="2038710" cy="18259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Projected Expenditure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3426" y="1265207"/>
            <a:ext cx="2038710" cy="182592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Projected Budget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05175" y="2127129"/>
            <a:ext cx="508959" cy="1020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754718" y="2025410"/>
            <a:ext cx="508959" cy="305518"/>
            <a:chOff x="5742317" y="3293854"/>
            <a:chExt cx="508959" cy="305518"/>
          </a:xfrm>
        </p:grpSpPr>
        <p:sp>
          <p:nvSpPr>
            <p:cNvPr id="10" name="Rectangle 9"/>
            <p:cNvSpPr/>
            <p:nvPr/>
          </p:nvSpPr>
          <p:spPr>
            <a:xfrm>
              <a:off x="5742317" y="3293854"/>
              <a:ext cx="508959" cy="10207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42317" y="3497293"/>
              <a:ext cx="508959" cy="10207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725729" y="1993502"/>
            <a:ext cx="192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FINANCE GAP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648091" y="2362834"/>
            <a:ext cx="2001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…or </a:t>
            </a:r>
            <a:r>
              <a:rPr lang="en-US" b="1" dirty="0" smtClean="0"/>
              <a:t>SURPLUS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45057" y="3973237"/>
            <a:ext cx="7246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Budget projections: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government spending on primary education is kept at a constant percentage of GDP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GDP projections are taken from the IMF World Economic Outlook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95914" y="5057879"/>
            <a:ext cx="7246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Expenditures projections: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Per pupil expenditure is adjusted for inflation and multiplied by projected enrollment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5832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686801" cy="992188"/>
          </a:xfrm>
        </p:spPr>
        <p:txBody>
          <a:bodyPr/>
          <a:lstStyle/>
          <a:p>
            <a:r>
              <a:rPr lang="en-US" dirty="0" smtClean="0"/>
              <a:t>Calculating the cost of increased enrollment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32588" y="1323318"/>
            <a:ext cx="595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</a:t>
            </a:r>
            <a:r>
              <a:rPr lang="en-US" b="1" dirty="0" smtClean="0"/>
              <a:t> </a:t>
            </a:r>
            <a:r>
              <a:rPr lang="en-US" b="1" dirty="0" smtClean="0"/>
              <a:t>scenarios: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15991" y="2364740"/>
            <a:ext cx="1435608" cy="1009291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Basic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2389430" y="2354340"/>
            <a:ext cx="1435608" cy="100929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Cost Premium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4034202" y="2354339"/>
            <a:ext cx="1434945" cy="10092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Accelerated Progress I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15991" y="3743864"/>
            <a:ext cx="143560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Trend-based “progressive” scenario and per pupil expenditure adjusted for inflation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2389430" y="3743864"/>
            <a:ext cx="14356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Basic scenario + 30% of additional cost for new pupils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4033538" y="3743863"/>
            <a:ext cx="153912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No dropout and if GIR &lt; 100%, it is set to increase to 100% by </a:t>
            </a:r>
            <a:r>
              <a:rPr lang="en-US" sz="1100" dirty="0"/>
              <a:t>2015 </a:t>
            </a:r>
            <a:r>
              <a:rPr lang="en-US" sz="1100" dirty="0" smtClean="0"/>
              <a:t>+ 30</a:t>
            </a:r>
            <a:r>
              <a:rPr lang="en-US" sz="1100" dirty="0"/>
              <a:t>% of additional cost for new pupils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007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38226" cy="992188"/>
          </a:xfrm>
        </p:spPr>
        <p:txBody>
          <a:bodyPr/>
          <a:lstStyle/>
          <a:p>
            <a:r>
              <a:rPr lang="en-US" dirty="0" smtClean="0"/>
              <a:t>What does it mean to reach universal completion?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77878" y="1871359"/>
            <a:ext cx="2272146" cy="2483119"/>
            <a:chOff x="277878" y="1871359"/>
            <a:chExt cx="2272146" cy="24831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78" y="1871359"/>
              <a:ext cx="2272146" cy="1828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277878" y="3985146"/>
              <a:ext cx="2272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</a:t>
              </a:r>
              <a:r>
                <a:rPr lang="en-US" dirty="0" smtClean="0"/>
                <a:t>ntering </a:t>
              </a:r>
              <a:r>
                <a:rPr lang="en-US" dirty="0"/>
                <a:t>s</a:t>
              </a:r>
              <a:r>
                <a:rPr lang="en-US" dirty="0" smtClean="0"/>
                <a:t>chool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76498" y="1871359"/>
            <a:ext cx="2272146" cy="2450853"/>
            <a:chOff x="3276498" y="1871359"/>
            <a:chExt cx="2272146" cy="245085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9177" y="1871359"/>
              <a:ext cx="1846788" cy="18288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3276498" y="3952880"/>
              <a:ext cx="2272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</a:t>
              </a:r>
              <a:r>
                <a:rPr lang="en-US" dirty="0" smtClean="0"/>
                <a:t>taying in school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62674" y="1871359"/>
            <a:ext cx="2272146" cy="2450853"/>
            <a:chOff x="6162674" y="1871359"/>
            <a:chExt cx="2272146" cy="245085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4141" y="1871359"/>
              <a:ext cx="1974850" cy="1828800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6162674" y="3952880"/>
              <a:ext cx="2272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learning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6971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686801" cy="992188"/>
          </a:xfrm>
        </p:spPr>
        <p:txBody>
          <a:bodyPr/>
          <a:lstStyle/>
          <a:p>
            <a:r>
              <a:rPr lang="en-US" dirty="0" smtClean="0"/>
              <a:t>Calculating the cost of increased enrollment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223402" y="1265207"/>
            <a:ext cx="2038710" cy="18259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Projected Expenditure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3426" y="1265207"/>
            <a:ext cx="2038710" cy="182592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Projected Budget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05175" y="2127129"/>
            <a:ext cx="508959" cy="1020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754718" y="2025410"/>
            <a:ext cx="508959" cy="305518"/>
            <a:chOff x="5742317" y="3293854"/>
            <a:chExt cx="508959" cy="305518"/>
          </a:xfrm>
        </p:grpSpPr>
        <p:sp>
          <p:nvSpPr>
            <p:cNvPr id="10" name="Rectangle 9"/>
            <p:cNvSpPr/>
            <p:nvPr/>
          </p:nvSpPr>
          <p:spPr>
            <a:xfrm>
              <a:off x="5742317" y="3293854"/>
              <a:ext cx="508959" cy="10207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42317" y="3497293"/>
              <a:ext cx="508959" cy="10207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725729" y="1993502"/>
            <a:ext cx="192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FINANCE GAP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648091" y="2362834"/>
            <a:ext cx="2001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…or </a:t>
            </a:r>
            <a:r>
              <a:rPr lang="en-US" b="1" dirty="0" smtClean="0"/>
              <a:t>SURPLUS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13426" y="3373162"/>
            <a:ext cx="7246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Budget projections: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government spending on primary education is kept at a constant percentage of GDP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GDP projections are taken from the IMF World Economic Outlook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13426" y="5060372"/>
            <a:ext cx="7246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Expenditures projections: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Per pupil expenditure is adjusted for inflation and multiplied by projected enrollment</a:t>
            </a:r>
            <a:endParaRPr lang="en-US" sz="14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015929"/>
              </p:ext>
            </p:extLst>
          </p:nvPr>
        </p:nvGraphicFramePr>
        <p:xfrm>
          <a:off x="3664214" y="4111826"/>
          <a:ext cx="4689966" cy="658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1661"/>
                <a:gridCol w="781661"/>
                <a:gridCol w="781661"/>
                <a:gridCol w="781661"/>
                <a:gridCol w="781661"/>
                <a:gridCol w="781661"/>
              </a:tblGrid>
              <a:tr h="2967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Cumulative 2014-2018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33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5725" y="4492073"/>
            <a:ext cx="3390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Projected %</a:t>
            </a:r>
            <a:r>
              <a:rPr lang="en-US" sz="1200" dirty="0"/>
              <a:t> </a:t>
            </a:r>
            <a:r>
              <a:rPr lang="en-US" sz="1200" dirty="0" smtClean="0"/>
              <a:t>increase in GDP in Mozambique: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85725" y="5784520"/>
            <a:ext cx="4367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Per primary pupil expenditure in Mozambique: </a:t>
            </a:r>
            <a:r>
              <a:rPr lang="en-US" sz="1200" b="1" dirty="0"/>
              <a:t>$</a:t>
            </a:r>
            <a:r>
              <a:rPr lang="en-US" sz="1200" b="1" dirty="0" smtClean="0"/>
              <a:t>54 (2006)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56621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686801" cy="992188"/>
          </a:xfrm>
        </p:spPr>
        <p:txBody>
          <a:bodyPr/>
          <a:lstStyle/>
          <a:p>
            <a:r>
              <a:rPr lang="en-US" dirty="0" smtClean="0"/>
              <a:t>The finance gap/surplus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2358934"/>
              </p:ext>
            </p:extLst>
          </p:nvPr>
        </p:nvGraphicFramePr>
        <p:xfrm>
          <a:off x="1066800" y="1066800"/>
          <a:ext cx="7010400" cy="521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018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686801" cy="992188"/>
          </a:xfrm>
        </p:spPr>
        <p:txBody>
          <a:bodyPr/>
          <a:lstStyle/>
          <a:p>
            <a:r>
              <a:rPr lang="en-US" dirty="0" smtClean="0"/>
              <a:t>Calculating the cost of increased enrollment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32588" y="1323318"/>
            <a:ext cx="595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  <a:r>
              <a:rPr lang="en-US" b="1" dirty="0" smtClean="0"/>
              <a:t> </a:t>
            </a:r>
            <a:r>
              <a:rPr lang="en-US" b="1" dirty="0" smtClean="0"/>
              <a:t>scenarios: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15991" y="2364740"/>
            <a:ext cx="1435608" cy="1009291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Basic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2389430" y="2354340"/>
            <a:ext cx="1435608" cy="100929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Cost Premium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4034202" y="2354339"/>
            <a:ext cx="1434945" cy="10092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Accelerated Progress I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5704851" y="2364739"/>
            <a:ext cx="1434945" cy="100929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Accelerated Progress II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25063" y="3743864"/>
            <a:ext cx="16583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Accelerated Progress I + no repetition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715991" y="3743864"/>
            <a:ext cx="143560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Trend-based “progressive” scenario and per pupil expenditure adjusted for inflation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2389430" y="3743864"/>
            <a:ext cx="14356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Basic scenario + 30% of additional cost for new pupils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4033538" y="3743863"/>
            <a:ext cx="153912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No dropout and if GIR &lt; 100%, it is set to increase to 100% by </a:t>
            </a:r>
            <a:r>
              <a:rPr lang="en-US" sz="1100" dirty="0"/>
              <a:t>2015 </a:t>
            </a:r>
            <a:r>
              <a:rPr lang="en-US" sz="1100" dirty="0" smtClean="0"/>
              <a:t>+ 30</a:t>
            </a:r>
            <a:r>
              <a:rPr lang="en-US" sz="1100" dirty="0"/>
              <a:t>% of additional cost for new pupils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6842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686801" cy="992188"/>
          </a:xfrm>
        </p:spPr>
        <p:txBody>
          <a:bodyPr/>
          <a:lstStyle/>
          <a:p>
            <a:r>
              <a:rPr lang="en-US" dirty="0" smtClean="0"/>
              <a:t>The finance gap/surplus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804652"/>
              </p:ext>
            </p:extLst>
          </p:nvPr>
        </p:nvGraphicFramePr>
        <p:xfrm>
          <a:off x="1066800" y="1066800"/>
          <a:ext cx="7010400" cy="521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249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686801" cy="992188"/>
          </a:xfrm>
        </p:spPr>
        <p:txBody>
          <a:bodyPr/>
          <a:lstStyle/>
          <a:p>
            <a:r>
              <a:rPr lang="en-US" dirty="0" smtClean="0"/>
              <a:t>The finance gap/surplus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985251"/>
              </p:ext>
            </p:extLst>
          </p:nvPr>
        </p:nvGraphicFramePr>
        <p:xfrm>
          <a:off x="1066800" y="1066800"/>
          <a:ext cx="7010400" cy="521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52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686801" cy="992188"/>
          </a:xfrm>
        </p:spPr>
        <p:txBody>
          <a:bodyPr/>
          <a:lstStyle/>
          <a:p>
            <a:r>
              <a:rPr lang="en-US" dirty="0" smtClean="0"/>
              <a:t>The cost of repetition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851365"/>
              </p:ext>
            </p:extLst>
          </p:nvPr>
        </p:nvGraphicFramePr>
        <p:xfrm>
          <a:off x="407157" y="2033516"/>
          <a:ext cx="8305798" cy="3222997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4936466"/>
                <a:gridCol w="940279"/>
                <a:gridCol w="861922"/>
                <a:gridCol w="783565"/>
                <a:gridCol w="783566"/>
              </a:tblGrid>
              <a:tr h="537647"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Scenario</a:t>
                      </a:r>
                      <a:r>
                        <a:rPr lang="en-US" sz="1400" b="1" u="none" strike="noStrike" baseline="0" dirty="0" smtClean="0">
                          <a:effectLst/>
                        </a:rPr>
                        <a:t> 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Scenario 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1" marR="9011" marT="9011" marB="0" anchor="b"/>
                </a:tc>
              </a:tr>
              <a:tr h="30169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 smtClean="0">
                          <a:effectLst/>
                        </a:rPr>
                        <a:t>Rate in</a:t>
                      </a:r>
                      <a:r>
                        <a:rPr lang="en-US" sz="1100" b="1" u="none" strike="noStrike" baseline="0" dirty="0" smtClean="0">
                          <a:effectLst/>
                        </a:rPr>
                        <a:t> each grade of primary school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10%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20%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1" marR="9011" marT="9011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Number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of children entering grade 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1,000,000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1,000,000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11" marR="9011" marT="9011" marB="0" anchor="b"/>
                </a:tc>
              </a:tr>
              <a:tr h="3110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Survival to grade 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100%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100%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1" marR="9011" marT="9011" marB="0" anchor="b"/>
                </a:tc>
              </a:tr>
              <a:tr h="2985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students reaching grade 5 within 10 years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999,936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996,934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11" marR="9011" marT="9011" marB="0" anchor="b"/>
                </a:tc>
              </a:tr>
              <a:tr h="25629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Per pupil expenditure per year </a:t>
                      </a:r>
                      <a:r>
                        <a:rPr lang="en-US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($)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$100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$100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1" marR="9011" marT="9011" marB="0" anchor="b"/>
                </a:tc>
              </a:tr>
              <a:tr h="42950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</a:rPr>
                        <a:t>Cost </a:t>
                      </a:r>
                      <a:r>
                        <a:rPr lang="en-US" sz="1200" b="1" u="none" strike="noStrike" dirty="0">
                          <a:effectLst/>
                        </a:rPr>
                        <a:t>of educating </a:t>
                      </a:r>
                      <a:r>
                        <a:rPr lang="en-US" sz="1200" b="1" u="none" strike="noStrike" dirty="0" smtClean="0">
                          <a:effectLst/>
                        </a:rPr>
                        <a:t>these students  ($Millions)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11" marR="9011" marT="901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$544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$597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872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Cost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Educating These Students without 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REPETITION ($ Million)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$500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$498</a:t>
                      </a:r>
                      <a:endParaRPr lang="en-US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962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</a:rPr>
                        <a:t>DIFFERENCE</a:t>
                      </a:r>
                      <a:r>
                        <a:rPr lang="en-US" sz="1400" b="1" u="none" strike="noStrike" baseline="0" dirty="0" smtClean="0">
                          <a:effectLst/>
                        </a:rPr>
                        <a:t> ($ Millions</a:t>
                      </a:r>
                      <a:r>
                        <a:rPr lang="en-US" sz="1100" b="1" u="none" strike="noStrike" baseline="0" dirty="0" smtClean="0">
                          <a:effectLst/>
                        </a:rPr>
                        <a:t>)</a:t>
                      </a:r>
                      <a:endParaRPr lang="en-US" sz="1100" b="1" u="none" strike="noStrike" dirty="0" smtClean="0">
                        <a:effectLst/>
                      </a:endParaRPr>
                    </a:p>
                  </a:txBody>
                  <a:tcPr marL="9011" marR="9011" marT="9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Arial"/>
                        </a:rPr>
                        <a:t>$</a:t>
                      </a:r>
                      <a:r>
                        <a:rPr lang="en-US" sz="1400" b="1" i="0" u="none" strike="noStrike" dirty="0" smtClean="0">
                          <a:effectLst/>
                          <a:latin typeface="+mn-lt"/>
                        </a:rPr>
                        <a:t>44</a:t>
                      </a:r>
                      <a:endParaRPr lang="en-US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+mn-lt"/>
                        </a:rPr>
                        <a:t>$98</a:t>
                      </a:r>
                      <a:endParaRPr lang="en-US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23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686801" cy="992188"/>
          </a:xfrm>
        </p:spPr>
        <p:txBody>
          <a:bodyPr/>
          <a:lstStyle/>
          <a:p>
            <a:r>
              <a:rPr lang="en-US" dirty="0" smtClean="0"/>
              <a:t>Calculating the cost of increased enrollment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32588" y="1323318"/>
            <a:ext cx="595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5</a:t>
            </a:r>
            <a:r>
              <a:rPr lang="en-US" b="1" dirty="0" smtClean="0"/>
              <a:t> scenarios: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15991" y="2364740"/>
            <a:ext cx="1435608" cy="1009291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Basic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2389430" y="2354340"/>
            <a:ext cx="1435608" cy="100929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Cost Premium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4034202" y="2354339"/>
            <a:ext cx="1434945" cy="10092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Accelerated Progress I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5704851" y="2364739"/>
            <a:ext cx="1434945" cy="100929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Accelerated Progress II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25063" y="3743864"/>
            <a:ext cx="16583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Accelerated Progress I + no repetition</a:t>
            </a:r>
            <a:endParaRPr lang="en-US" sz="1100" dirty="0"/>
          </a:p>
        </p:txBody>
      </p:sp>
      <p:sp>
        <p:nvSpPr>
          <p:cNvPr id="18" name="Rectangle 17"/>
          <p:cNvSpPr/>
          <p:nvPr/>
        </p:nvSpPr>
        <p:spPr>
          <a:xfrm>
            <a:off x="7383438" y="2354338"/>
            <a:ext cx="1434945" cy="1009291"/>
          </a:xfrm>
          <a:prstGeom prst="rect">
            <a:avLst/>
          </a:prstGeom>
          <a:solidFill>
            <a:srgbClr val="EEB5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Learning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383437" y="3743864"/>
            <a:ext cx="170017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Basic scenario + learning premium: </a:t>
            </a:r>
          </a:p>
          <a:p>
            <a:r>
              <a:rPr lang="en-US" sz="1100" dirty="0"/>
              <a:t>i</a:t>
            </a:r>
            <a:r>
              <a:rPr lang="en-US" sz="1100" dirty="0" smtClean="0"/>
              <a:t>f 50% of students have basic reading skills, it is assumed that the current level of spending educates only 50% of students and in order to educate all students, expenditure needs to be doubled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15991" y="3743864"/>
            <a:ext cx="143560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Trend-based “progressive” scenario and per pupil expenditure adjusted for inflation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2389430" y="3743864"/>
            <a:ext cx="14356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Basic scenario + 30% of additional cost for new pupils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4033538" y="3743863"/>
            <a:ext cx="153912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No dropout and if GIR &lt; 100%, it is set to increase to 100% by </a:t>
            </a:r>
            <a:r>
              <a:rPr lang="en-US" sz="1100" dirty="0"/>
              <a:t>2015 </a:t>
            </a:r>
            <a:r>
              <a:rPr lang="en-US" sz="1100" dirty="0" smtClean="0"/>
              <a:t>+ 30</a:t>
            </a:r>
            <a:r>
              <a:rPr lang="en-US" sz="1100" dirty="0"/>
              <a:t>% of additional cost for new pupils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0128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686801" cy="992188"/>
          </a:xfrm>
        </p:spPr>
        <p:txBody>
          <a:bodyPr/>
          <a:lstStyle/>
          <a:p>
            <a:r>
              <a:rPr lang="en-US" dirty="0" smtClean="0"/>
              <a:t>The finance gap/surplus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174840"/>
              </p:ext>
            </p:extLst>
          </p:nvPr>
        </p:nvGraphicFramePr>
        <p:xfrm>
          <a:off x="1066800" y="1066800"/>
          <a:ext cx="7010400" cy="521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644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686801" cy="992188"/>
          </a:xfrm>
        </p:spPr>
        <p:txBody>
          <a:bodyPr/>
          <a:lstStyle/>
          <a:p>
            <a:r>
              <a:rPr lang="en-US" dirty="0" smtClean="0"/>
              <a:t>The finance gap/surplus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0297362"/>
              </p:ext>
            </p:extLst>
          </p:nvPr>
        </p:nvGraphicFramePr>
        <p:xfrm>
          <a:off x="1066800" y="1066800"/>
          <a:ext cx="7010400" cy="521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405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686801" cy="992188"/>
          </a:xfrm>
        </p:spPr>
        <p:txBody>
          <a:bodyPr/>
          <a:lstStyle/>
          <a:p>
            <a:r>
              <a:rPr lang="en-US" dirty="0" smtClean="0"/>
              <a:t>Does more $ really increase learning?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9559" y="1548840"/>
            <a:ext cx="4326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Not necessarily. 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9559" y="3045631"/>
            <a:ext cx="7826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Studies show that “more of the same” does not lead to increased levels of student achievement (J-PAL,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www.povertyactionlab.org</a:t>
            </a:r>
            <a:r>
              <a:rPr lang="en-US" dirty="0" smtClean="0"/>
              <a:t>). Countries </a:t>
            </a:r>
            <a:r>
              <a:rPr lang="en-US" dirty="0"/>
              <a:t>that spend more do not always produce better learning </a:t>
            </a:r>
            <a:r>
              <a:rPr lang="en-US" dirty="0" smtClean="0"/>
              <a:t>outcomes. </a:t>
            </a:r>
          </a:p>
          <a:p>
            <a:endParaRPr lang="en-US" dirty="0"/>
          </a:p>
          <a:p>
            <a:r>
              <a:rPr lang="en-US" dirty="0" smtClean="0"/>
              <a:t>Resources are necessary but they do not </a:t>
            </a:r>
            <a:r>
              <a:rPr lang="en-US" u="sng" dirty="0" smtClean="0"/>
              <a:t>guarantee</a:t>
            </a:r>
            <a:r>
              <a:rPr lang="en-US" dirty="0" smtClean="0"/>
              <a:t> improved learning.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04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11" y="2274918"/>
            <a:ext cx="8229600" cy="212455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 universal completion within reach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are the cost implications of reaching this goal?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8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686801" cy="992188"/>
          </a:xfrm>
        </p:spPr>
        <p:txBody>
          <a:bodyPr/>
          <a:lstStyle/>
          <a:p>
            <a:r>
              <a:rPr lang="en-US" dirty="0" smtClean="0"/>
              <a:t>Does more $ really increase learning?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665957" y="1248456"/>
            <a:ext cx="1209676" cy="2400950"/>
            <a:chOff x="638174" y="1252304"/>
            <a:chExt cx="1209676" cy="24009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028" y="1252304"/>
              <a:ext cx="1208822" cy="198269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38174" y="3314700"/>
              <a:ext cx="12096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textbooks</a:t>
              </a:r>
              <a:endParaRPr lang="en-US" sz="16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0" y="1320487"/>
            <a:ext cx="3171825" cy="2071073"/>
            <a:chOff x="2771775" y="1352152"/>
            <a:chExt cx="3171825" cy="207107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3287" y="1352152"/>
              <a:ext cx="1828800" cy="125388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771775" y="2838450"/>
              <a:ext cx="3171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</a:t>
              </a:r>
              <a:r>
                <a:rPr lang="en-US" sz="1600" dirty="0" smtClean="0"/>
                <a:t>ommunity involvement and increased school accountability</a:t>
              </a:r>
              <a:endParaRPr lang="en-US" sz="16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71512" y="3941346"/>
            <a:ext cx="2146606" cy="2259747"/>
            <a:chOff x="1309686" y="4095750"/>
            <a:chExt cx="2146606" cy="225974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3024" y="4095750"/>
              <a:ext cx="1990725" cy="132715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309686" y="5524500"/>
              <a:ext cx="21466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short-term </a:t>
              </a:r>
              <a:r>
                <a:rPr lang="en-US" sz="1600" dirty="0"/>
                <a:t>in-service training focusing on improving instruction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384971" y="3998196"/>
            <a:ext cx="2466975" cy="2328563"/>
            <a:chOff x="4748212" y="3488324"/>
            <a:chExt cx="2466975" cy="232856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6325" y="3488324"/>
              <a:ext cx="2057400" cy="154305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748212" y="5232112"/>
              <a:ext cx="24669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</a:t>
              </a:r>
              <a:r>
                <a:rPr lang="en-US" sz="1600" dirty="0"/>
                <a:t>lass size reduction for classes over 60 </a:t>
              </a:r>
              <a:r>
                <a:rPr lang="en-US" sz="1600" dirty="0" smtClean="0"/>
                <a:t>pupils</a:t>
              </a:r>
              <a:endParaRPr lang="en-US" sz="16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875757" y="1348041"/>
            <a:ext cx="2476500" cy="1911169"/>
            <a:chOff x="6334125" y="1075335"/>
            <a:chExt cx="2476500" cy="191116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4125" y="1075335"/>
              <a:ext cx="2180057" cy="143520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486525" y="2647950"/>
              <a:ext cx="2324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r</a:t>
              </a:r>
              <a:r>
                <a:rPr lang="en-US" sz="1600" dirty="0" smtClean="0"/>
                <a:t>emedial education</a:t>
              </a:r>
              <a:endParaRPr lang="en-US" sz="16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28157" y="3689258"/>
            <a:ext cx="2466975" cy="2004568"/>
            <a:chOff x="6028157" y="3689258"/>
            <a:chExt cx="2466975" cy="2004568"/>
          </a:xfrm>
        </p:grpSpPr>
        <p:sp>
          <p:nvSpPr>
            <p:cNvPr id="21" name="TextBox 20"/>
            <p:cNvSpPr txBox="1"/>
            <p:nvPr/>
          </p:nvSpPr>
          <p:spPr>
            <a:xfrm>
              <a:off x="6028157" y="5109051"/>
              <a:ext cx="24669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h</a:t>
              </a:r>
              <a:r>
                <a:rPr lang="en-US" sz="1600" dirty="0" smtClean="0"/>
                <a:t>iring extra teachers on short-term contracts</a:t>
              </a:r>
              <a:endParaRPr lang="en-US" sz="1600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0403" y="3689258"/>
              <a:ext cx="2079607" cy="13838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45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686801" cy="992188"/>
          </a:xfrm>
        </p:spPr>
        <p:txBody>
          <a:bodyPr/>
          <a:lstStyle/>
          <a:p>
            <a:r>
              <a:rPr lang="en-US" dirty="0" smtClean="0"/>
              <a:t>Does more $ really increase learning?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9559" y="2281527"/>
            <a:ext cx="78269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Randomized evaluations don’t always confirm findings that come out of retrospective </a:t>
            </a:r>
            <a:r>
              <a:rPr lang="en-US" dirty="0" smtClean="0"/>
              <a:t>studies</a:t>
            </a:r>
            <a:r>
              <a:rPr lang="en-US" dirty="0"/>
              <a:t> </a:t>
            </a:r>
            <a:r>
              <a:rPr lang="en-US" dirty="0" smtClean="0"/>
              <a:t>(Kremer, 2003).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The main challenge: controlling for </a:t>
            </a:r>
            <a:r>
              <a:rPr lang="en-US" dirty="0"/>
              <a:t>a  number of hard to measure variables, such as student innate ability and motivation, </a:t>
            </a:r>
            <a:r>
              <a:rPr lang="en-US" dirty="0" smtClean="0"/>
              <a:t>teacher quality, or parents’ preference for child attending school (</a:t>
            </a:r>
            <a:r>
              <a:rPr lang="en-US" dirty="0" err="1" smtClean="0"/>
              <a:t>Glewwe</a:t>
            </a:r>
            <a:r>
              <a:rPr lang="en-US" dirty="0" smtClean="0"/>
              <a:t> &amp; Kremer, 2005)</a:t>
            </a:r>
          </a:p>
        </p:txBody>
      </p:sp>
    </p:spTree>
    <p:extLst>
      <p:ext uri="{BB962C8B-B14F-4D97-AF65-F5344CB8AC3E}">
        <p14:creationId xmlns:p14="http://schemas.microsoft.com/office/powerpoint/2010/main" val="370954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686801" cy="992188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8355" y="1414732"/>
            <a:ext cx="79363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Many countries are still far from reaching universal primary completion and approaching this goal even by 2020 would require unrealistic reductions in dropout and repetition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Getting children to school may be financially plausible in many developing countries but ensuring sufficient resources to enable learning will be a big challenge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Simply adding more resources does not increase learning – it is most important how these resources are transformed into effective policy interventions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Measuring student learning and continuously evaluating various approaches is essential to developing cost efficient ways to increase the quality of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90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6979" y="1951631"/>
            <a:ext cx="779287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Thank you</a:t>
            </a:r>
          </a:p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Please visit us at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www.epdc.org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for </a:t>
            </a:r>
            <a:r>
              <a:rPr lang="en-US" sz="2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more information.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3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686801" cy="992188"/>
          </a:xfrm>
        </p:spPr>
        <p:txBody>
          <a:bodyPr/>
          <a:lstStyle/>
          <a:p>
            <a:r>
              <a:rPr lang="en-US" dirty="0" smtClean="0"/>
              <a:t>HIPE: the EPDC model for trend-based projections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49" y="5370938"/>
            <a:ext cx="3095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GROSS INTAKE RATE: </a:t>
            </a:r>
          </a:p>
          <a:p>
            <a:endParaRPr lang="en-US" sz="1000" dirty="0" smtClean="0"/>
          </a:p>
          <a:p>
            <a:r>
              <a:rPr lang="en-US" sz="1000" dirty="0" smtClean="0"/>
              <a:t>If </a:t>
            </a:r>
            <a:r>
              <a:rPr lang="en-US" sz="1000" dirty="0"/>
              <a:t>higher than 100%, it stays constant for 5 years and then decreases gradually to 100%; if lower than 100%, it increases gradually to reach 119% (males) and 114% (females), then gradually decreases</a:t>
            </a:r>
            <a:r>
              <a:rPr lang="en-US" sz="1000" dirty="0" smtClean="0"/>
              <a:t>.</a:t>
            </a:r>
            <a:endParaRPr lang="en-US" sz="1000" dirty="0">
              <a:solidFill>
                <a:srgbClr val="365F9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5649" y="5353050"/>
            <a:ext cx="2490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DROPOUT RATE: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 smtClean="0"/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/>
              <a:t>Set to decrease to a minimum of 2%; the higher the rate, the steeper </a:t>
            </a:r>
            <a:r>
              <a:rPr lang="en-US" sz="1000" dirty="0" smtClean="0"/>
              <a:t>the decrease.</a:t>
            </a:r>
            <a:endParaRPr lang="en-US" sz="1000" dirty="0">
              <a:solidFill>
                <a:srgbClr val="365F9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199" y="5353050"/>
            <a:ext cx="2714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REPETITION RATE: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 smtClean="0"/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/>
              <a:t>Set </a:t>
            </a:r>
            <a:r>
              <a:rPr lang="en-US" sz="1000" dirty="0"/>
              <a:t>to decrease to a minimum of </a:t>
            </a:r>
            <a:r>
              <a:rPr lang="en-US" sz="1000" dirty="0" smtClean="0"/>
              <a:t>1.3-3% depending on grade and gender, the higher the rate, the steeper the decrease.</a:t>
            </a:r>
            <a:endParaRPr lang="en-US" sz="1000" dirty="0">
              <a:solidFill>
                <a:srgbClr val="365F91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" y="4954562"/>
            <a:ext cx="601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Assumptions in the Basic (Progressive) Scenario:</a:t>
            </a:r>
            <a:endParaRPr lang="en-US" b="1" dirty="0"/>
          </a:p>
        </p:txBody>
      </p:sp>
      <p:sp>
        <p:nvSpPr>
          <p:cNvPr id="3" name="Oval 2"/>
          <p:cNvSpPr/>
          <p:nvPr/>
        </p:nvSpPr>
        <p:spPr>
          <a:xfrm>
            <a:off x="671512" y="5381044"/>
            <a:ext cx="1790700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00435" y="5353050"/>
            <a:ext cx="1790700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29385" y="5362575"/>
            <a:ext cx="1790700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0985"/>
            <a:ext cx="9144000" cy="381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2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686801" cy="992188"/>
          </a:xfrm>
        </p:spPr>
        <p:txBody>
          <a:bodyPr/>
          <a:lstStyle/>
          <a:p>
            <a:r>
              <a:rPr lang="en-US" dirty="0" smtClean="0"/>
              <a:t>Is universal primary completion within reach?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87120" y="1306305"/>
            <a:ext cx="595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Basic Scenario: Primary School Completion Rates</a:t>
            </a:r>
            <a:endParaRPr lang="en-US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601454"/>
              </p:ext>
            </p:extLst>
          </p:nvPr>
        </p:nvGraphicFramePr>
        <p:xfrm>
          <a:off x="928687" y="1957387"/>
          <a:ext cx="6715125" cy="380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518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686801" cy="992188"/>
          </a:xfrm>
        </p:spPr>
        <p:txBody>
          <a:bodyPr/>
          <a:lstStyle/>
          <a:p>
            <a:r>
              <a:rPr lang="en-US" dirty="0" smtClean="0"/>
              <a:t>Is universal primary completion within reach?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3435" y="1296017"/>
            <a:ext cx="848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Basic Scenario: Primary School Completion Rates in Low Income Countries</a:t>
            </a:r>
            <a:endParaRPr lang="en-US" b="1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9473"/>
              </p:ext>
            </p:extLst>
          </p:nvPr>
        </p:nvGraphicFramePr>
        <p:xfrm>
          <a:off x="707272" y="1881633"/>
          <a:ext cx="8039099" cy="4395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496051" y="4803707"/>
            <a:ext cx="1057274" cy="940280"/>
            <a:chOff x="5897918" y="4635979"/>
            <a:chExt cx="1523674" cy="940280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5897918" y="4635979"/>
              <a:ext cx="0" cy="4701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7421592" y="5106119"/>
              <a:ext cx="0" cy="4701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069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686801" cy="992188"/>
          </a:xfrm>
        </p:spPr>
        <p:txBody>
          <a:bodyPr/>
          <a:lstStyle/>
          <a:p>
            <a:r>
              <a:rPr lang="en-US" dirty="0" smtClean="0"/>
              <a:t>What is “universal primary completion”?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6264" y="3053751"/>
            <a:ext cx="9605513" cy="687480"/>
            <a:chOff x="396815" y="5296619"/>
            <a:chExt cx="9605513" cy="687480"/>
          </a:xfrm>
        </p:grpSpPr>
        <p:sp>
          <p:nvSpPr>
            <p:cNvPr id="11" name="TextBox 10"/>
            <p:cNvSpPr txBox="1"/>
            <p:nvPr/>
          </p:nvSpPr>
          <p:spPr>
            <a:xfrm>
              <a:off x="396815" y="5450648"/>
              <a:ext cx="31400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Primary School Completion Rate </a:t>
              </a:r>
              <a:r>
                <a:rPr lang="en-US" sz="1400" dirty="0" smtClean="0"/>
                <a:t>= 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67819" y="5296619"/>
              <a:ext cx="56761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</a:t>
              </a:r>
              <a:r>
                <a:rPr lang="en-US" sz="1400" dirty="0" smtClean="0"/>
                <a:t>umber of non-repeating students in the last grade of primary school</a:t>
              </a:r>
              <a:endParaRPr lang="en-US" sz="1400" dirty="0"/>
            </a:p>
          </p:txBody>
        </p:sp>
        <p:sp>
          <p:nvSpPr>
            <p:cNvPr id="13" name="Minus 12"/>
            <p:cNvSpPr/>
            <p:nvPr/>
          </p:nvSpPr>
          <p:spPr>
            <a:xfrm>
              <a:off x="2609490" y="5523962"/>
              <a:ext cx="7392838" cy="152360"/>
            </a:xfrm>
            <a:prstGeom prst="mathMinus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79707" y="5676322"/>
              <a:ext cx="56761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p</a:t>
              </a:r>
              <a:r>
                <a:rPr lang="en-US" sz="1400" dirty="0" smtClean="0"/>
                <a:t>opulation of the last grade of primary school age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8806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686801" cy="992188"/>
          </a:xfrm>
        </p:spPr>
        <p:txBody>
          <a:bodyPr/>
          <a:lstStyle/>
          <a:p>
            <a:r>
              <a:rPr lang="en-US" dirty="0" smtClean="0"/>
              <a:t>What is “universal primary completion”?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924260"/>
              </p:ext>
            </p:extLst>
          </p:nvPr>
        </p:nvGraphicFramePr>
        <p:xfrm>
          <a:off x="379001" y="934089"/>
          <a:ext cx="8230721" cy="4138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V="1">
            <a:off x="7406459" y="4509935"/>
            <a:ext cx="0" cy="470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544025" y="5139554"/>
            <a:ext cx="8065697" cy="830994"/>
            <a:chOff x="605545" y="5225527"/>
            <a:chExt cx="10948943" cy="682547"/>
          </a:xfrm>
        </p:grpSpPr>
        <p:sp>
          <p:nvSpPr>
            <p:cNvPr id="11" name="TextBox 10"/>
            <p:cNvSpPr txBox="1"/>
            <p:nvPr/>
          </p:nvSpPr>
          <p:spPr>
            <a:xfrm>
              <a:off x="605545" y="5439390"/>
              <a:ext cx="2713029" cy="252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On time completion </a:t>
              </a:r>
              <a:r>
                <a:rPr lang="en-US" sz="1400" dirty="0" smtClean="0"/>
                <a:t>= 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77182" y="5225527"/>
              <a:ext cx="7218009" cy="328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n</a:t>
              </a:r>
              <a:r>
                <a:rPr lang="en-US" sz="1000" dirty="0" smtClean="0"/>
                <a:t>umber of non-repeating children in the last grade of primary who are no more than 2 years older than the expected age for this grade</a:t>
              </a:r>
              <a:endParaRPr lang="en-US" sz="1000" dirty="0"/>
            </a:p>
          </p:txBody>
        </p:sp>
        <p:sp>
          <p:nvSpPr>
            <p:cNvPr id="13" name="Minus 12"/>
            <p:cNvSpPr/>
            <p:nvPr/>
          </p:nvSpPr>
          <p:spPr>
            <a:xfrm>
              <a:off x="2171281" y="5525135"/>
              <a:ext cx="9383207" cy="152360"/>
            </a:xfrm>
            <a:prstGeom prst="mathMinus">
              <a:avLst/>
            </a:prstGeom>
            <a:solidFill>
              <a:schemeClr val="bg1">
                <a:lumMod val="75000"/>
              </a:schemeClr>
            </a:solidFill>
            <a:ln w="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24792" y="5661853"/>
              <a:ext cx="567618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p</a:t>
              </a:r>
              <a:r>
                <a:rPr lang="en-US" sz="1000" dirty="0" smtClean="0"/>
                <a:t>opulation of the last grade of primary school age</a:t>
              </a:r>
              <a:endParaRPr lang="en-US" sz="10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44025" y="6038193"/>
            <a:ext cx="8599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Survival </a:t>
            </a:r>
            <a:r>
              <a:rPr lang="en-US" sz="1400" dirty="0" smtClean="0"/>
              <a:t>=  </a:t>
            </a:r>
            <a:r>
              <a:rPr lang="en-US" sz="1000" dirty="0" smtClean="0"/>
              <a:t>percentage of children who are in the first grade of primary school who are expected to reach a certain grade, regardless of repetition 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5143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686801" cy="992188"/>
          </a:xfrm>
        </p:spPr>
        <p:txBody>
          <a:bodyPr/>
          <a:lstStyle/>
          <a:p>
            <a:r>
              <a:rPr lang="en-US" dirty="0" smtClean="0"/>
              <a:t>Do students learn more when they repeat?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57532" y="1466491"/>
            <a:ext cx="69356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Research shows that….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Repetition does not increase learning. Repeating students don’t usually progress more than they would have had they been promoted (Verspoor et al, 2005)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Repetition increases the risk of </a:t>
            </a:r>
            <a:r>
              <a:rPr lang="en-US" smtClean="0"/>
              <a:t>dropping out </a:t>
            </a:r>
            <a:r>
              <a:rPr lang="en-US" dirty="0" smtClean="0"/>
              <a:t>(Majgaard &amp; Mingat, 2005; </a:t>
            </a:r>
            <a:r>
              <a:rPr lang="en-US" dirty="0" err="1" smtClean="0"/>
              <a:t>Wechtler</a:t>
            </a:r>
            <a:r>
              <a:rPr lang="en-US" dirty="0" smtClean="0"/>
              <a:t> et al, 2005)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3448" y="4565601"/>
            <a:ext cx="6935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Automatic promotion? Not necessarily, but reducing some very high repetition rates observed in certain developing countries should be considered.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2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NAME" val="Foot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NAME" val="DRAFT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Grant Thornton Report Template v3.0.1">
  <a:themeElements>
    <a:clrScheme name="Grant Thornton Purple">
      <a:dk1>
        <a:srgbClr val="000000"/>
      </a:dk1>
      <a:lt1>
        <a:srgbClr val="FFFFFF"/>
      </a:lt1>
      <a:dk2>
        <a:srgbClr val="DBDBDB"/>
      </a:dk2>
      <a:lt2>
        <a:srgbClr val="4D4D4D"/>
      </a:lt2>
      <a:accent1>
        <a:srgbClr val="4B2D7F"/>
      </a:accent1>
      <a:accent2>
        <a:srgbClr val="6F5799"/>
      </a:accent2>
      <a:accent3>
        <a:srgbClr val="816CA5"/>
      </a:accent3>
      <a:accent4>
        <a:srgbClr val="A596BF"/>
      </a:accent4>
      <a:accent5>
        <a:srgbClr val="B7ABCC"/>
      </a:accent5>
      <a:accent6>
        <a:srgbClr val="DBD3E5"/>
      </a:accent6>
      <a:hlink>
        <a:srgbClr val="B7ABCC"/>
      </a:hlink>
      <a:folHlink>
        <a:srgbClr val="DBD3E5"/>
      </a:folHlink>
    </a:clrScheme>
    <a:fontScheme name="Grant Thornton Repor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rant Thornton Report Template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tint val="60000"/>
          </a:schemeClr>
        </a:solidFill>
      </a:fillStyleLst>
      <a:lnStyleLst>
        <a:ln w="3175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>
            <a:tint val="60000"/>
          </a:schemeClr>
        </a:solidFill>
        <a:solidFill>
          <a:schemeClr val="phClr">
            <a:tint val="80000"/>
          </a:schemeClr>
        </a:solidFill>
        <a:solidFill>
          <a:schemeClr val="phClr"/>
        </a:solidFill>
      </a:bgFillStyleLst>
    </a:fmtScheme>
  </a:themeElements>
  <a:objectDefaults>
    <a:spDef>
      <a:spPr bwMode="auto">
        <a:solidFill>
          <a:srgbClr val="DDDDDD"/>
        </a:solidFill>
        <a:ln w="3175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54000" tIns="54000" rIns="54000" bIns="54000" numCol="1" rtlCol="0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rgbClr val="DDDDDD"/>
        </a:solidFill>
        <a:ln w="3175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1000" dirty="0" err="1" smtClean="0"/>
        </a:defPPr>
      </a:lstStyle>
    </a:txDef>
  </a:objectDefaults>
  <a:extraClrSchemeLst>
    <a:extraClrScheme>
      <a:clrScheme name="Grant Thornton Report Template v3.0.1 1">
        <a:dk1>
          <a:srgbClr val="DBDBDB"/>
        </a:dk1>
        <a:lt1>
          <a:srgbClr val="FFFFFF"/>
        </a:lt1>
        <a:dk2>
          <a:srgbClr val="000000"/>
        </a:dk2>
        <a:lt2>
          <a:srgbClr val="4D4D4D"/>
        </a:lt2>
        <a:accent1>
          <a:srgbClr val="4B2D7F"/>
        </a:accent1>
        <a:accent2>
          <a:srgbClr val="6F5799"/>
        </a:accent2>
        <a:accent3>
          <a:srgbClr val="AAAAAA"/>
        </a:accent3>
        <a:accent4>
          <a:srgbClr val="DADADA"/>
        </a:accent4>
        <a:accent5>
          <a:srgbClr val="B1ADC0"/>
        </a:accent5>
        <a:accent6>
          <a:srgbClr val="644E8A"/>
        </a:accent6>
        <a:hlink>
          <a:srgbClr val="B7ABCC"/>
        </a:hlink>
        <a:folHlink>
          <a:srgbClr val="DBD3E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nt Thornton Report Template v3.0.1 2">
        <a:dk1>
          <a:srgbClr val="DBDBDB"/>
        </a:dk1>
        <a:lt1>
          <a:srgbClr val="FFFFFF"/>
        </a:lt1>
        <a:dk2>
          <a:srgbClr val="000000"/>
        </a:dk2>
        <a:lt2>
          <a:srgbClr val="4D4D4D"/>
        </a:lt2>
        <a:accent1>
          <a:srgbClr val="0000CE"/>
        </a:accent1>
        <a:accent2>
          <a:srgbClr val="3333F2"/>
        </a:accent2>
        <a:accent3>
          <a:srgbClr val="AAAAAA"/>
        </a:accent3>
        <a:accent4>
          <a:srgbClr val="DADADA"/>
        </a:accent4>
        <a:accent5>
          <a:srgbClr val="AAAAE3"/>
        </a:accent5>
        <a:accent6>
          <a:srgbClr val="2D2DDB"/>
        </a:accent6>
        <a:hlink>
          <a:srgbClr val="8799FF"/>
        </a:hlink>
        <a:folHlink>
          <a:srgbClr val="BA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nt Thornton Report Template v3.0.1 3">
        <a:dk1>
          <a:srgbClr val="DBDBDB"/>
        </a:dk1>
        <a:lt1>
          <a:srgbClr val="FFFFFF"/>
        </a:lt1>
        <a:dk2>
          <a:srgbClr val="000000"/>
        </a:dk2>
        <a:lt2>
          <a:srgbClr val="4D4D4D"/>
        </a:lt2>
        <a:accent1>
          <a:srgbClr val="319C31"/>
        </a:accent1>
        <a:accent2>
          <a:srgbClr val="5AB05A"/>
        </a:accent2>
        <a:accent3>
          <a:srgbClr val="AAAAAA"/>
        </a:accent3>
        <a:accent4>
          <a:srgbClr val="DADADA"/>
        </a:accent4>
        <a:accent5>
          <a:srgbClr val="ADCBAD"/>
        </a:accent5>
        <a:accent6>
          <a:srgbClr val="519F51"/>
        </a:accent6>
        <a:hlink>
          <a:srgbClr val="ADD7AD"/>
        </a:hlink>
        <a:folHlink>
          <a:srgbClr val="D6EBD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nt Thornton Report Template v3.0.1 4">
        <a:dk1>
          <a:srgbClr val="DBDBDB"/>
        </a:dk1>
        <a:lt1>
          <a:srgbClr val="FFFFFF"/>
        </a:lt1>
        <a:dk2>
          <a:srgbClr val="000000"/>
        </a:dk2>
        <a:lt2>
          <a:srgbClr val="4D4D4D"/>
        </a:lt2>
        <a:accent1>
          <a:srgbClr val="FF6300"/>
        </a:accent1>
        <a:accent2>
          <a:srgbClr val="FF8233"/>
        </a:accent2>
        <a:accent3>
          <a:srgbClr val="AAAAAA"/>
        </a:accent3>
        <a:accent4>
          <a:srgbClr val="DADADA"/>
        </a:accent4>
        <a:accent5>
          <a:srgbClr val="FFB7AA"/>
        </a:accent5>
        <a:accent6>
          <a:srgbClr val="E7752D"/>
        </a:accent6>
        <a:hlink>
          <a:srgbClr val="FFC199"/>
        </a:hlink>
        <a:folHlink>
          <a:srgbClr val="FFE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nt Thornton Report Template v3.0.1 5">
        <a:dk1>
          <a:srgbClr val="DBDBDB"/>
        </a:dk1>
        <a:lt1>
          <a:srgbClr val="FFFFFF"/>
        </a:lt1>
        <a:dk2>
          <a:srgbClr val="000000"/>
        </a:dk2>
        <a:lt2>
          <a:srgbClr val="4D4D4D"/>
        </a:lt2>
        <a:accent1>
          <a:srgbClr val="CE0000"/>
        </a:accent1>
        <a:accent2>
          <a:srgbClr val="D83333"/>
        </a:accent2>
        <a:accent3>
          <a:srgbClr val="AAAAAA"/>
        </a:accent3>
        <a:accent4>
          <a:srgbClr val="DADADA"/>
        </a:accent4>
        <a:accent5>
          <a:srgbClr val="E3AAAA"/>
        </a:accent5>
        <a:accent6>
          <a:srgbClr val="C42D2D"/>
        </a:accent6>
        <a:hlink>
          <a:srgbClr val="EB9999"/>
        </a:hlink>
        <a:folHlink>
          <a:srgbClr val="F5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nt Thornton Report Template v3.0.1 6">
        <a:dk1>
          <a:srgbClr val="DBDBDB"/>
        </a:dk1>
        <a:lt1>
          <a:srgbClr val="FFFFFF"/>
        </a:lt1>
        <a:dk2>
          <a:srgbClr val="000000"/>
        </a:dk2>
        <a:lt2>
          <a:srgbClr val="4D4D4D"/>
        </a:lt2>
        <a:accent1>
          <a:srgbClr val="CE009C"/>
        </a:accent1>
        <a:accent2>
          <a:srgbClr val="D833B0"/>
        </a:accent2>
        <a:accent3>
          <a:srgbClr val="AAAAAA"/>
        </a:accent3>
        <a:accent4>
          <a:srgbClr val="DADADA"/>
        </a:accent4>
        <a:accent5>
          <a:srgbClr val="E3AACB"/>
        </a:accent5>
        <a:accent6>
          <a:srgbClr val="C42D9F"/>
        </a:accent6>
        <a:hlink>
          <a:srgbClr val="EB99D7"/>
        </a:hlink>
        <a:folHlink>
          <a:srgbClr val="F5CCE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nt Thornton Report Template v3.0.1 7">
        <a:dk1>
          <a:srgbClr val="DBDBDB"/>
        </a:dk1>
        <a:lt1>
          <a:srgbClr val="FFFFFF"/>
        </a:lt1>
        <a:dk2>
          <a:srgbClr val="000000"/>
        </a:dk2>
        <a:lt2>
          <a:srgbClr val="4D4D4D"/>
        </a:lt2>
        <a:accent1>
          <a:srgbClr val="9C63FF"/>
        </a:accent1>
        <a:accent2>
          <a:srgbClr val="B082FF"/>
        </a:accent2>
        <a:accent3>
          <a:srgbClr val="AAAAAA"/>
        </a:accent3>
        <a:accent4>
          <a:srgbClr val="DADADA"/>
        </a:accent4>
        <a:accent5>
          <a:srgbClr val="CBB7FF"/>
        </a:accent5>
        <a:accent6>
          <a:srgbClr val="9F75E7"/>
        </a:accent6>
        <a:hlink>
          <a:srgbClr val="D7C1FF"/>
        </a:hlink>
        <a:folHlink>
          <a:srgbClr val="EB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nt Thornton Report Template v3.0.1 8">
        <a:dk1>
          <a:srgbClr val="DBDBDB"/>
        </a:dk1>
        <a:lt1>
          <a:srgbClr val="FFFFFF"/>
        </a:lt1>
        <a:dk2>
          <a:srgbClr val="000000"/>
        </a:dk2>
        <a:lt2>
          <a:srgbClr val="4D4D4D"/>
        </a:lt2>
        <a:accent1>
          <a:srgbClr val="76B900"/>
        </a:accent1>
        <a:accent2>
          <a:srgbClr val="91C733"/>
        </a:accent2>
        <a:accent3>
          <a:srgbClr val="AAAAAA"/>
        </a:accent3>
        <a:accent4>
          <a:srgbClr val="DADADA"/>
        </a:accent4>
        <a:accent5>
          <a:srgbClr val="BDD9AA"/>
        </a:accent5>
        <a:accent6>
          <a:srgbClr val="83B42D"/>
        </a:accent6>
        <a:hlink>
          <a:srgbClr val="C8E399"/>
        </a:hlink>
        <a:folHlink>
          <a:srgbClr val="E4F1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nt Thornton Report Template v3.0.1 9">
        <a:dk1>
          <a:srgbClr val="DBDBDB"/>
        </a:dk1>
        <a:lt1>
          <a:srgbClr val="FFFFFF"/>
        </a:lt1>
        <a:dk2>
          <a:srgbClr val="000000"/>
        </a:dk2>
        <a:lt2>
          <a:srgbClr val="4D4D4D"/>
        </a:lt2>
        <a:accent1>
          <a:srgbClr val="CD5807"/>
        </a:accent1>
        <a:accent2>
          <a:srgbClr val="D77939"/>
        </a:accent2>
        <a:accent3>
          <a:srgbClr val="AAAAAA"/>
        </a:accent3>
        <a:accent4>
          <a:srgbClr val="DADADA"/>
        </a:accent4>
        <a:accent5>
          <a:srgbClr val="E3B4AA"/>
        </a:accent5>
        <a:accent6>
          <a:srgbClr val="C36D33"/>
        </a:accent6>
        <a:hlink>
          <a:srgbClr val="EBBC9C"/>
        </a:hlink>
        <a:folHlink>
          <a:srgbClr val="F5DE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nt Thornton Report Template v3.0.1 10">
        <a:dk1>
          <a:srgbClr val="DBDBDB"/>
        </a:dk1>
        <a:lt1>
          <a:srgbClr val="FFFFFF"/>
        </a:lt1>
        <a:dk2>
          <a:srgbClr val="000000"/>
        </a:dk2>
        <a:lt2>
          <a:srgbClr val="4D4D4D"/>
        </a:lt2>
        <a:accent1>
          <a:srgbClr val="902147"/>
        </a:accent1>
        <a:accent2>
          <a:srgbClr val="A64D6C"/>
        </a:accent2>
        <a:accent3>
          <a:srgbClr val="AAAAAA"/>
        </a:accent3>
        <a:accent4>
          <a:srgbClr val="DADADA"/>
        </a:accent4>
        <a:accent5>
          <a:srgbClr val="C6ABB1"/>
        </a:accent5>
        <a:accent6>
          <a:srgbClr val="964561"/>
        </a:accent6>
        <a:hlink>
          <a:srgbClr val="D3A6B5"/>
        </a:hlink>
        <a:folHlink>
          <a:srgbClr val="E9D3D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nt Thornton Report Template v3.0.1 11">
        <a:dk1>
          <a:srgbClr val="DBDBDB"/>
        </a:dk1>
        <a:lt1>
          <a:srgbClr val="FFFFFF"/>
        </a:lt1>
        <a:dk2>
          <a:srgbClr val="000000"/>
        </a:dk2>
        <a:lt2>
          <a:srgbClr val="4D4D4D"/>
        </a:lt2>
        <a:accent1>
          <a:srgbClr val="8B9000"/>
        </a:accent1>
        <a:accent2>
          <a:srgbClr val="A2A633"/>
        </a:accent2>
        <a:accent3>
          <a:srgbClr val="AAAAAA"/>
        </a:accent3>
        <a:accent4>
          <a:srgbClr val="DADADA"/>
        </a:accent4>
        <a:accent5>
          <a:srgbClr val="C4C6AA"/>
        </a:accent5>
        <a:accent6>
          <a:srgbClr val="92962D"/>
        </a:accent6>
        <a:hlink>
          <a:srgbClr val="D1D399"/>
        </a:hlink>
        <a:folHlink>
          <a:srgbClr val="E8E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nt Thornton Report Template v3.0.1 12">
        <a:dk1>
          <a:srgbClr val="DBDBDB"/>
        </a:dk1>
        <a:lt1>
          <a:srgbClr val="FFFFFF"/>
        </a:lt1>
        <a:dk2>
          <a:srgbClr val="000000"/>
        </a:dk2>
        <a:lt2>
          <a:srgbClr val="4D4D4D"/>
        </a:lt2>
        <a:accent1>
          <a:srgbClr val="EBAB00"/>
        </a:accent1>
        <a:accent2>
          <a:srgbClr val="EFBC33"/>
        </a:accent2>
        <a:accent3>
          <a:srgbClr val="AAAAAA"/>
        </a:accent3>
        <a:accent4>
          <a:srgbClr val="DADADA"/>
        </a:accent4>
        <a:accent5>
          <a:srgbClr val="F3D2AA"/>
        </a:accent5>
        <a:accent6>
          <a:srgbClr val="D9AA2D"/>
        </a:accent6>
        <a:hlink>
          <a:srgbClr val="F7DD99"/>
        </a:hlink>
        <a:folHlink>
          <a:srgbClr val="FBEE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nt Thornton Report Template v3.0.1 13">
        <a:dk1>
          <a:srgbClr val="DBDBDB"/>
        </a:dk1>
        <a:lt1>
          <a:srgbClr val="FFFFFF"/>
        </a:lt1>
        <a:dk2>
          <a:srgbClr val="000000"/>
        </a:dk2>
        <a:lt2>
          <a:srgbClr val="4D4D4D"/>
        </a:lt2>
        <a:accent1>
          <a:srgbClr val="006652"/>
        </a:accent1>
        <a:accent2>
          <a:srgbClr val="338575"/>
        </a:accent2>
        <a:accent3>
          <a:srgbClr val="AAAAAA"/>
        </a:accent3>
        <a:accent4>
          <a:srgbClr val="DADADA"/>
        </a:accent4>
        <a:accent5>
          <a:srgbClr val="AAB8B3"/>
        </a:accent5>
        <a:accent6>
          <a:srgbClr val="2D7869"/>
        </a:accent6>
        <a:hlink>
          <a:srgbClr val="99C2BA"/>
        </a:hlink>
        <a:folHlink>
          <a:srgbClr val="CCE0D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54D3968DDC3C41AC8211EF6B5006E3" ma:contentTypeVersion="1" ma:contentTypeDescription="Create a new document." ma:contentTypeScope="" ma:versionID="c7b330efbe2a581dda1c0edb0cf85614">
  <xsd:schema xmlns:xsd="http://www.w3.org/2001/XMLSchema" xmlns:p="http://schemas.microsoft.com/office/2006/metadata/properties" xmlns:ns2="85b172ae-93a2-46db-9f62-b2f8ab1e5642" targetNamespace="http://schemas.microsoft.com/office/2006/metadata/properties" ma:root="true" ma:fieldsID="c2aa65ef3a8276e6d2a38bc40109b62d" ns2:_="">
    <xsd:import namespace="85b172ae-93a2-46db-9f62-b2f8ab1e5642"/>
    <xsd:element name="properties">
      <xsd:complexType>
        <xsd:sequence>
          <xsd:element name="documentManagement">
            <xsd:complexType>
              <xsd:all>
                <xsd:element ref="ns2:AVM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85b172ae-93a2-46db-9f62-b2f8ab1e5642" elementFormDefault="qualified">
    <xsd:import namespace="http://schemas.microsoft.com/office/2006/documentManagement/types"/>
    <xsd:element name="AVMDescription" ma:index="8" nillable="true" ma:displayName="Description" ma:internalName="AVM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VMDescription xmlns="85b172ae-93a2-46db-9f62-b2f8ab1e5642" xsi:nil="true"/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ABAACC-8E54-4DBC-AAE1-FBC71E7E13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b172ae-93a2-46db-9f62-b2f8ab1e5642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A53E7F2-7747-49FE-A563-E7CEACAAE04F}">
  <ds:schemaRefs>
    <ds:schemaRef ds:uri="http://schemas.microsoft.com/office/2006/documentManagement/types"/>
    <ds:schemaRef ds:uri="85b172ae-93a2-46db-9f62-b2f8ab1e5642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7D45129-5F72-4791-900B-5B8FED38499D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9D56F6A6-1E52-46AD-BAC9-97026453D4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10492</TotalTime>
  <Words>1400</Words>
  <Application>Microsoft Office PowerPoint</Application>
  <PresentationFormat>On-screen Show (4:3)</PresentationFormat>
  <Paragraphs>223</Paragraphs>
  <Slides>33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Office Theme</vt:lpstr>
      <vt:lpstr>1_Office Theme</vt:lpstr>
      <vt:lpstr>Grant Thornton Report Template v3.0.1</vt:lpstr>
      <vt:lpstr>The Nickels and Dimes of  Education for All</vt:lpstr>
      <vt:lpstr>What does it mean to reach universal completion?</vt:lpstr>
      <vt:lpstr>Research questions</vt:lpstr>
      <vt:lpstr>HIPE: the EPDC model for trend-based projections</vt:lpstr>
      <vt:lpstr>Is universal primary completion within reach?</vt:lpstr>
      <vt:lpstr>Is universal primary completion within reach?</vt:lpstr>
      <vt:lpstr>What is “universal primary completion”?</vt:lpstr>
      <vt:lpstr>What is “universal primary completion”?</vt:lpstr>
      <vt:lpstr>Do students learn more when they repeat?</vt:lpstr>
      <vt:lpstr>Can we accelerate the progress?</vt:lpstr>
      <vt:lpstr>Can we accelerate the progress?</vt:lpstr>
      <vt:lpstr>Can we accelerate the progress?</vt:lpstr>
      <vt:lpstr>Can we accelerate the progress?</vt:lpstr>
      <vt:lpstr>What about learning? </vt:lpstr>
      <vt:lpstr>Components of the Learning Pyramid</vt:lpstr>
      <vt:lpstr>Results</vt:lpstr>
      <vt:lpstr>PowerPoint Presentation</vt:lpstr>
      <vt:lpstr>Calculating the cost of increased enrollment </vt:lpstr>
      <vt:lpstr>Calculating the cost of increased enrollment</vt:lpstr>
      <vt:lpstr>Calculating the cost of increased enrollment </vt:lpstr>
      <vt:lpstr>The finance gap/surplus</vt:lpstr>
      <vt:lpstr>Calculating the cost of increased enrollment</vt:lpstr>
      <vt:lpstr>The finance gap/surplus</vt:lpstr>
      <vt:lpstr>The finance gap/surplus</vt:lpstr>
      <vt:lpstr>The cost of repetition</vt:lpstr>
      <vt:lpstr>Calculating the cost of increased enrollment</vt:lpstr>
      <vt:lpstr>The finance gap/surplus</vt:lpstr>
      <vt:lpstr>The finance gap/surplus</vt:lpstr>
      <vt:lpstr>Does more $ really increase learning?</vt:lpstr>
      <vt:lpstr>Does more $ really increase learning?</vt:lpstr>
      <vt:lpstr>Does more $ really increase learning?</vt:lpstr>
      <vt:lpstr>Conclusions</vt:lpstr>
      <vt:lpstr>PowerPoint Presentation</vt:lpstr>
    </vt:vector>
  </TitlesOfParts>
  <Company>Fathom 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template, light colors, internal and external use</dc:title>
  <dc:creator>Efrat Levush</dc:creator>
  <cp:lastModifiedBy>Ania Chaluda</cp:lastModifiedBy>
  <cp:revision>589</cp:revision>
  <cp:lastPrinted>2014-02-25T15:01:16Z</cp:lastPrinted>
  <dcterms:created xsi:type="dcterms:W3CDTF">2011-07-01T12:16:51Z</dcterms:created>
  <dcterms:modified xsi:type="dcterms:W3CDTF">2014-03-13T17:17:31Z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Order">
    <vt:lpwstr>6500.00000000000</vt:lpwstr>
  </property>
  <property fmtid="{D5CDD505-2E9C-101B-9397-08002B2CF9AE}" pid="4" name="ContentTypeId">
    <vt:lpwstr>0x0101000A54D3968DDC3C41AC8211EF6B5006E3</vt:lpwstr>
  </property>
</Properties>
</file>